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Lst>
  <p:sldSz cy="5143500" cx="9144000"/>
  <p:notesSz cx="6858000" cy="9144000"/>
  <p:embeddedFontLst>
    <p:embeddedFont>
      <p:font typeface="Roboto"/>
      <p:regular r:id="rId87"/>
      <p:bold r:id="rId88"/>
      <p:italic r:id="rId89"/>
      <p:boldItalic r:id="rId90"/>
    </p:embeddedFont>
    <p:embeddedFont>
      <p:font typeface="Proxima Nova"/>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font" Target="fonts/Roboto-bold.fntdata"/><Relationship Id="rId43" Type="http://schemas.openxmlformats.org/officeDocument/2006/relationships/slide" Target="slides/slide38.xml"/><Relationship Id="rId87" Type="http://schemas.openxmlformats.org/officeDocument/2006/relationships/font" Target="fonts/Roboto-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italic.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94" Type="http://schemas.openxmlformats.org/officeDocument/2006/relationships/font" Target="fonts/ProximaNova-boldItalic.fnt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ProximaNova-regular.fntdata"/><Relationship Id="rId90" Type="http://schemas.openxmlformats.org/officeDocument/2006/relationships/font" Target="fonts/Roboto-boldItalic.fntdata"/><Relationship Id="rId93" Type="http://schemas.openxmlformats.org/officeDocument/2006/relationships/font" Target="fonts/ProximaNova-italic.fntdata"/><Relationship Id="rId92" Type="http://schemas.openxmlformats.org/officeDocument/2006/relationships/font" Target="fonts/ProximaNova-bold.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e49c7f20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e49c7f20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e49c7f20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e49c7f20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e49c7f20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e49c7f20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e49c7f20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e49c7f20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e49c7f20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e49c7f20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e49c7f20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e49c7f20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e49c7f20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e49c7f20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e49c7f20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e49c7f20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e49c7f20f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e49c7f20f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e49c7f20f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e49c7f20f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e49c7f20f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e49c7f20f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e49c7f20f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e49c7f20f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e49c7f20f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e49c7f20f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e49c7f20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e49c7f20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e49c7f20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e49c7f20f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e49c7f20f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e49c7f20f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e49c7f20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e49c7f20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e49c7f20f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e49c7f20f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e49c7f20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e49c7f20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e49c7f20f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e49c7f20f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e49c7f20f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e49c7f20f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e49c7f20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e49c7f20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e49c7f20f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e49c7f20f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e49c7f20f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e49c7f20f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e49c7f20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e49c7f20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e49c7f20f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e49c7f20f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e49c7f20f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e49c7f20f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e49c7f20f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e49c7f20f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e49c7f20f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e49c7f20f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e49c7f20f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e49c7f20f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e49c7f20f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e49c7f20f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e49c7f20f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e49c7f20f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e49c7f20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e49c7f20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e49c7f20f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e49c7f20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e49c7f20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e49c7f20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e49c7f20f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e49c7f20f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e49c7f20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e49c7f20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e49c7f20f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e49c7f20f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e49c7f20f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e49c7f20f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e49c7f20f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e49c7f20f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e49c7f20f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e49c7f20f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e49c7f20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e49c7f20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e49c7f20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e49c7f20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e49c7f20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e49c7f20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e49c7f20f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e49c7f20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e49c7f20f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e49c7f20f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e49c7f20f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e49c7f20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e49c7f20f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e49c7f20f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e49c7f20f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e49c7f20f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5e49c7f20f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e49c7f20f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5e49c7f20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e49c7f20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5e49c7f20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e49c7f20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e49c7f20f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e49c7f20f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e49c7f20f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e49c7f20f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e49c7f20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e49c7f20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e49c7f20f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e49c7f20f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e49c7f20f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e49c7f20f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e49c7f20f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e49c7f20f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e49c7f20f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e49c7f20f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5e49c7f20f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5e49c7f20f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5e49c7f20f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e49c7f20f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5e49c7f20f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5e49c7f20f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5e49c7f20f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5e49c7f20f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5e49c7f20f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e49c7f20f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5e49c7f20f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5e49c7f20f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e49c7f20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e49c7f20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5e49c7f20f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5e49c7f20f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5e49c7f20f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e49c7f20f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5e49c7f20f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e49c7f20f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e49c7f20f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e49c7f20f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5e49c7f20f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5e49c7f20f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5e49c7f20f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5e49c7f20f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5e49c7f20f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5e49c7f20f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5e49c7f20f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5e49c7f20f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5e49c7f20f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e49c7f20f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5e49c7f20f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5e49c7f20f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e49c7f20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e49c7f20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5e49c7f20f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5e49c7f20f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5e49c7f20f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5e49c7f20f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e49c7f20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e49c7f20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9.png"/><Relationship Id="rId4" Type="http://schemas.openxmlformats.org/officeDocument/2006/relationships/hyperlink" Target="http://docs.docker.com/engine/installation/"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13.png"/><Relationship Id="rId4" Type="http://schemas.openxmlformats.org/officeDocument/2006/relationships/hyperlink" Target="http://github.com/kubernetes/minikub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10.png"/><Relationship Id="rId4" Type="http://schemas.openxmlformats.org/officeDocument/2006/relationships/hyperlink" Target="https://kubernetes.io/docs/tasks/tools/install-kubect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11.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3.png"/><Relationship Id="rId4" Type="http://schemas.openxmlformats.org/officeDocument/2006/relationships/hyperlink" Target="http://github.com/kubernetes/minikub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1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1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Kubernetes in Action</a:t>
            </a:r>
            <a:endParaRPr b="1"/>
          </a:p>
        </p:txBody>
      </p:sp>
      <p:sp>
        <p:nvSpPr>
          <p:cNvPr id="68" name="Google Shape;68;p13"/>
          <p:cNvSpPr txBox="1"/>
          <p:nvPr/>
        </p:nvSpPr>
        <p:spPr>
          <a:xfrm rot="2814">
            <a:off x="390524" y="2755875"/>
            <a:ext cx="7328702" cy="6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Proxima Nova"/>
                <a:ea typeface="Proxima Nova"/>
                <a:cs typeface="Proxima Nova"/>
                <a:sym typeface="Proxima Nova"/>
              </a:rPr>
              <a:t>AH SHAH KHAN</a:t>
            </a:r>
            <a:endParaRPr sz="22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2200">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Complexities of </a:t>
            </a:r>
            <a:endParaRPr b="1"/>
          </a:p>
          <a:p>
            <a:pPr indent="0" lvl="0" marL="0" rtl="0" algn="l">
              <a:spcBef>
                <a:spcPts val="0"/>
              </a:spcBef>
              <a:spcAft>
                <a:spcPts val="0"/>
              </a:spcAft>
              <a:buNone/>
            </a:pPr>
            <a:r>
              <a:rPr b="1" lang="en"/>
              <a:t>Microservice Architecture</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23"/>
          <p:cNvPicPr preferRelativeResize="0"/>
          <p:nvPr/>
        </p:nvPicPr>
        <p:blipFill>
          <a:blip r:embed="rId3">
            <a:alphaModFix/>
          </a:blip>
          <a:stretch>
            <a:fillRect/>
          </a:stretch>
        </p:blipFill>
        <p:spPr>
          <a:xfrm>
            <a:off x="642779" y="2258275"/>
            <a:ext cx="3290645" cy="2720900"/>
          </a:xfrm>
          <a:prstGeom prst="rect">
            <a:avLst/>
          </a:prstGeom>
          <a:noFill/>
          <a:ln>
            <a:noFill/>
          </a:ln>
        </p:spPr>
      </p:pic>
      <p:sp>
        <p:nvSpPr>
          <p:cNvPr id="130" name="Google Shape;130;p23"/>
          <p:cNvSpPr txBox="1"/>
          <p:nvPr>
            <p:ph type="title"/>
          </p:nvPr>
        </p:nvSpPr>
        <p:spPr>
          <a:xfrm>
            <a:off x="265500" y="7759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Complexities of</a:t>
            </a:r>
            <a:endParaRPr b="1"/>
          </a:p>
          <a:p>
            <a:pPr indent="0" lvl="0" marL="0" rtl="0" algn="ctr">
              <a:spcBef>
                <a:spcPts val="0"/>
              </a:spcBef>
              <a:spcAft>
                <a:spcPts val="0"/>
              </a:spcAft>
              <a:buNone/>
            </a:pPr>
            <a:r>
              <a:rPr b="1" lang="en"/>
              <a:t>Microservice Architecture</a:t>
            </a:r>
            <a:endParaRPr b="1"/>
          </a:p>
        </p:txBody>
      </p:sp>
      <p:sp>
        <p:nvSpPr>
          <p:cNvPr id="131" name="Google Shape;131;p2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Configuring, managing, and keeping the whole system running smoothly</a:t>
            </a:r>
            <a:endParaRPr sz="2400"/>
          </a:p>
          <a:p>
            <a:pPr indent="-381000" lvl="0" marL="457200" rtl="0" algn="l">
              <a:spcBef>
                <a:spcPts val="0"/>
              </a:spcBef>
              <a:spcAft>
                <a:spcPts val="0"/>
              </a:spcAft>
              <a:buSzPts val="2400"/>
              <a:buChar char="●"/>
            </a:pPr>
            <a:r>
              <a:rPr lang="en" sz="2400"/>
              <a:t>Achieving max hardware resource utilization</a:t>
            </a:r>
            <a:endParaRPr sz="2400"/>
          </a:p>
          <a:p>
            <a:pPr indent="-381000" lvl="0" marL="457200" rtl="0" algn="l">
              <a:spcBef>
                <a:spcPts val="0"/>
              </a:spcBef>
              <a:spcAft>
                <a:spcPts val="0"/>
              </a:spcAft>
              <a:buSzPts val="2400"/>
              <a:buChar char="●"/>
            </a:pPr>
            <a:r>
              <a:rPr lang="en" sz="2400"/>
              <a:t>Making sure all services are working</a:t>
            </a:r>
            <a:endParaRPr sz="2400"/>
          </a:p>
          <a:p>
            <a:pPr indent="-381000" lvl="0" marL="457200" rtl="0" algn="l">
              <a:spcBef>
                <a:spcPts val="0"/>
              </a:spcBef>
              <a:spcAft>
                <a:spcPts val="0"/>
              </a:spcAft>
              <a:buSzPts val="2400"/>
              <a:buChar char="●"/>
            </a:pPr>
            <a:r>
              <a:rPr lang="en" sz="2400"/>
              <a:t>Scaling services</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24"/>
          <p:cNvPicPr preferRelativeResize="0"/>
          <p:nvPr/>
        </p:nvPicPr>
        <p:blipFill>
          <a:blip r:embed="rId3">
            <a:alphaModFix/>
          </a:blip>
          <a:stretch>
            <a:fillRect/>
          </a:stretch>
        </p:blipFill>
        <p:spPr>
          <a:xfrm>
            <a:off x="933450" y="1428750"/>
            <a:ext cx="2667000" cy="2286000"/>
          </a:xfrm>
          <a:prstGeom prst="rect">
            <a:avLst/>
          </a:prstGeom>
          <a:noFill/>
          <a:ln>
            <a:noFill/>
          </a:ln>
        </p:spPr>
      </p:pic>
      <p:sp>
        <p:nvSpPr>
          <p:cNvPr id="137" name="Google Shape;137;p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Automated:</a:t>
            </a:r>
            <a:endParaRPr b="1" sz="2400"/>
          </a:p>
          <a:p>
            <a:pPr indent="-381000" lvl="0" marL="457200" rtl="0" algn="l">
              <a:spcBef>
                <a:spcPts val="1600"/>
              </a:spcBef>
              <a:spcAft>
                <a:spcPts val="0"/>
              </a:spcAft>
              <a:buSzPts val="2400"/>
              <a:buChar char="●"/>
            </a:pPr>
            <a:r>
              <a:rPr b="1" lang="en" sz="2400"/>
              <a:t>Scheduling</a:t>
            </a:r>
            <a:endParaRPr b="1" sz="2400"/>
          </a:p>
          <a:p>
            <a:pPr indent="-381000" lvl="0" marL="457200" rtl="0" algn="l">
              <a:spcBef>
                <a:spcPts val="0"/>
              </a:spcBef>
              <a:spcAft>
                <a:spcPts val="0"/>
              </a:spcAft>
              <a:buSzPts val="2400"/>
              <a:buChar char="●"/>
            </a:pPr>
            <a:r>
              <a:rPr b="1" lang="en" sz="2400"/>
              <a:t>Configuration</a:t>
            </a:r>
            <a:endParaRPr b="1" sz="2400"/>
          </a:p>
          <a:p>
            <a:pPr indent="-381000" lvl="0" marL="457200" rtl="0" algn="l">
              <a:spcBef>
                <a:spcPts val="0"/>
              </a:spcBef>
              <a:spcAft>
                <a:spcPts val="0"/>
              </a:spcAft>
              <a:buSzPts val="2400"/>
              <a:buChar char="●"/>
            </a:pPr>
            <a:r>
              <a:rPr b="1" lang="en" sz="2400"/>
              <a:t>Supervision</a:t>
            </a:r>
            <a:endParaRPr b="1" sz="2400"/>
          </a:p>
          <a:p>
            <a:pPr indent="-381000" lvl="0" marL="457200" rtl="0" algn="l">
              <a:spcBef>
                <a:spcPts val="0"/>
              </a:spcBef>
              <a:spcAft>
                <a:spcPts val="0"/>
              </a:spcAft>
              <a:buSzPts val="2400"/>
              <a:buChar char="●"/>
            </a:pPr>
            <a:r>
              <a:rPr b="1" lang="en" sz="2400"/>
              <a:t>Failure-handling</a:t>
            </a:r>
            <a:endParaRPr b="1"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What is Kubernetes?</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What is Kubernetes?</a:t>
            </a:r>
            <a:endParaRPr b="1"/>
          </a:p>
        </p:txBody>
      </p:sp>
      <p:sp>
        <p:nvSpPr>
          <p:cNvPr id="148" name="Google Shape;148;p2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Developers can deploy applications as often as they want, without assistance from the operations team</a:t>
            </a:r>
            <a:endParaRPr sz="2400"/>
          </a:p>
          <a:p>
            <a:pPr indent="-381000" lvl="0" marL="457200" rtl="0" algn="l">
              <a:spcBef>
                <a:spcPts val="0"/>
              </a:spcBef>
              <a:spcAft>
                <a:spcPts val="0"/>
              </a:spcAft>
              <a:buSzPts val="2400"/>
              <a:buChar char="●"/>
            </a:pPr>
            <a:r>
              <a:rPr lang="en" sz="2400"/>
              <a:t>It also helps the ops team by automatically monitoring and rescheduling apps in the event of hardware failure</a:t>
            </a:r>
            <a:endParaRPr sz="2400"/>
          </a:p>
          <a:p>
            <a:pPr indent="-381000" lvl="0" marL="457200" rtl="0" algn="l">
              <a:spcBef>
                <a:spcPts val="0"/>
              </a:spcBef>
              <a:spcAft>
                <a:spcPts val="0"/>
              </a:spcAft>
              <a:buSzPts val="2400"/>
              <a:buChar char="●"/>
            </a:pPr>
            <a:r>
              <a:rPr lang="en" sz="2400"/>
              <a:t>Exposes your whole data center as a single enormous computational resourc</a:t>
            </a:r>
            <a:r>
              <a:rPr lang="en" sz="2400"/>
              <a:t>e</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When you have multiple servers and you are deploying a multi-component application through Kubernetes, </a:t>
            </a:r>
            <a:endParaRPr sz="2400"/>
          </a:p>
          <a:p>
            <a:pPr indent="-381000" lvl="1" marL="914400" rtl="0" algn="l">
              <a:spcBef>
                <a:spcPts val="0"/>
              </a:spcBef>
              <a:spcAft>
                <a:spcPts val="0"/>
              </a:spcAft>
              <a:buSzPts val="2400"/>
              <a:buChar char="○"/>
            </a:pPr>
            <a:r>
              <a:rPr lang="en" sz="2400"/>
              <a:t>Selects a server for each component</a:t>
            </a:r>
            <a:endParaRPr sz="2400"/>
          </a:p>
          <a:p>
            <a:pPr indent="-381000" lvl="1" marL="914400" rtl="0" algn="l">
              <a:spcBef>
                <a:spcPts val="0"/>
              </a:spcBef>
              <a:spcAft>
                <a:spcPts val="0"/>
              </a:spcAft>
              <a:buSzPts val="2400"/>
              <a:buChar char="○"/>
            </a:pPr>
            <a:r>
              <a:rPr lang="en" sz="2400"/>
              <a:t>Deploys components</a:t>
            </a:r>
            <a:endParaRPr sz="2400"/>
          </a:p>
          <a:p>
            <a:pPr indent="-381000" lvl="1" marL="914400" rtl="0" algn="l">
              <a:spcBef>
                <a:spcPts val="0"/>
              </a:spcBef>
              <a:spcAft>
                <a:spcPts val="0"/>
              </a:spcAft>
              <a:buSzPts val="2400"/>
              <a:buChar char="○"/>
            </a:pPr>
            <a:r>
              <a:rPr lang="en" sz="2400"/>
              <a:t>Enables accessibility and communication easy among all application components</a:t>
            </a:r>
            <a:endParaRPr sz="2400"/>
          </a:p>
        </p:txBody>
      </p:sp>
      <p:sp>
        <p:nvSpPr>
          <p:cNvPr id="154" name="Google Shape;154;p27"/>
          <p:cNvSpPr txBox="1"/>
          <p:nvPr>
            <p:ph type="title"/>
          </p:nvPr>
        </p:nvSpPr>
        <p:spPr>
          <a:xfrm>
            <a:off x="471900" y="641225"/>
            <a:ext cx="8222100" cy="86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What is Kuberne</a:t>
            </a:r>
            <a:r>
              <a:rPr b="1" lang="en"/>
              <a:t>tes</a:t>
            </a:r>
            <a:r>
              <a:rPr b="1" lang="en"/>
              <a:t>?</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Magical</a:t>
            </a:r>
            <a:r>
              <a:rPr b="1" lang="en"/>
              <a:t> Powers of </a:t>
            </a:r>
            <a:r>
              <a:rPr b="1" lang="en"/>
              <a:t>Kubernetes</a:t>
            </a:r>
            <a:endParaRPr b="1"/>
          </a:p>
        </p:txBody>
      </p:sp>
      <p:sp>
        <p:nvSpPr>
          <p:cNvPr id="160" name="Google Shape;160;p2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2"/>
              </a:buClr>
              <a:buSzPts val="2400"/>
              <a:buFont typeface="Roboto"/>
              <a:buChar char="●"/>
            </a:pPr>
            <a:r>
              <a:rPr lang="en" sz="2400"/>
              <a:t>Easy component management makes Kubernetes great for most on-premises data centers &amp; cloud providers</a:t>
            </a:r>
            <a:endParaRPr sz="2400"/>
          </a:p>
          <a:p>
            <a:pPr indent="-381000" lvl="0" marL="457200" marR="0" rtl="0" algn="l">
              <a:lnSpc>
                <a:spcPct val="115000"/>
              </a:lnSpc>
              <a:spcBef>
                <a:spcPts val="0"/>
              </a:spcBef>
              <a:spcAft>
                <a:spcPts val="0"/>
              </a:spcAft>
              <a:buClr>
                <a:schemeClr val="lt2"/>
              </a:buClr>
              <a:buSzPts val="2400"/>
              <a:buFont typeface="Roboto"/>
              <a:buChar char="●"/>
            </a:pPr>
            <a:r>
              <a:rPr lang="en" sz="2400"/>
              <a:t>Kubernetes allows cloud providers to offer developers a simple platform for deploying and running any type of application, while not requiring the cloud provider’s own sysadmins to know anything about the tens of thousands of apps running on their hardware.</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The Origin of</a:t>
            </a:r>
            <a:r>
              <a:rPr b="1" lang="en"/>
              <a:t> Kubernetes</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The Origin of Kubernetes</a:t>
            </a:r>
            <a:endParaRPr b="1"/>
          </a:p>
        </p:txBody>
      </p:sp>
      <p:sp>
        <p:nvSpPr>
          <p:cNvPr id="171" name="Google Shape;171;p3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2"/>
              </a:buClr>
              <a:buSzPts val="2400"/>
              <a:buFont typeface="Roboto"/>
              <a:buChar char="●"/>
            </a:pPr>
            <a:r>
              <a:rPr lang="en" sz="2400"/>
              <a:t>Google created a system for there internal use with the name “Borg”</a:t>
            </a:r>
            <a:endParaRPr sz="2400"/>
          </a:p>
          <a:p>
            <a:pPr indent="-381000" lvl="0" marL="457200" marR="0" rtl="0" algn="l">
              <a:lnSpc>
                <a:spcPct val="115000"/>
              </a:lnSpc>
              <a:spcBef>
                <a:spcPts val="0"/>
              </a:spcBef>
              <a:spcAft>
                <a:spcPts val="0"/>
              </a:spcAft>
              <a:buClr>
                <a:schemeClr val="lt2"/>
              </a:buClr>
              <a:buSzPts val="2400"/>
              <a:buFont typeface="Roboto"/>
              <a:buChar char="●"/>
            </a:pPr>
            <a:r>
              <a:rPr lang="en" sz="2400"/>
              <a:t>Later they changed the name of Borg with “Omega”</a:t>
            </a:r>
            <a:endParaRPr sz="2400"/>
          </a:p>
          <a:p>
            <a:pPr indent="-381000" lvl="0" marL="457200" marR="0" rtl="0" algn="l">
              <a:lnSpc>
                <a:spcPct val="115000"/>
              </a:lnSpc>
              <a:spcBef>
                <a:spcPts val="0"/>
              </a:spcBef>
              <a:spcAft>
                <a:spcPts val="0"/>
              </a:spcAft>
              <a:buClr>
                <a:schemeClr val="lt2"/>
              </a:buClr>
              <a:buSzPts val="2400"/>
              <a:buFont typeface="Roboto"/>
              <a:buChar char="●"/>
            </a:pPr>
            <a:r>
              <a:rPr lang="en" sz="2400"/>
              <a:t>The Purpose of Borg/Omega was to help both application developers and system administrators </a:t>
            </a:r>
            <a:r>
              <a:rPr b="1" lang="en" sz="2400"/>
              <a:t>manage google’s applications and services</a:t>
            </a:r>
            <a:endParaRPr b="1"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The Origin of</a:t>
            </a:r>
            <a:r>
              <a:rPr b="1" lang="en"/>
              <a:t> Kubernetes</a:t>
            </a:r>
            <a:endParaRPr b="1"/>
          </a:p>
        </p:txBody>
      </p:sp>
      <p:sp>
        <p:nvSpPr>
          <p:cNvPr id="177" name="Google Shape;177;p3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2"/>
              </a:buClr>
              <a:buSzPts val="2400"/>
              <a:buFont typeface="Roboto"/>
              <a:buChar char="●"/>
            </a:pPr>
            <a:r>
              <a:rPr lang="en" sz="2400"/>
              <a:t>Helped them achieve a much </a:t>
            </a:r>
            <a:r>
              <a:rPr b="1" lang="en" sz="2400"/>
              <a:t>higher utilization of their infrastructure</a:t>
            </a:r>
            <a:r>
              <a:rPr lang="en" sz="2400"/>
              <a:t>, which is important when your organization is that large.</a:t>
            </a:r>
            <a:endParaRPr sz="2400"/>
          </a:p>
          <a:p>
            <a:pPr indent="-381000" lvl="0" marL="457200" marR="0" rtl="0" algn="l">
              <a:lnSpc>
                <a:spcPct val="115000"/>
              </a:lnSpc>
              <a:spcBef>
                <a:spcPts val="0"/>
              </a:spcBef>
              <a:spcAft>
                <a:spcPts val="0"/>
              </a:spcAft>
              <a:buClr>
                <a:schemeClr val="lt2"/>
              </a:buClr>
              <a:buSzPts val="2400"/>
              <a:buFont typeface="Roboto"/>
              <a:buChar char="●"/>
            </a:pPr>
            <a:r>
              <a:rPr lang="en" sz="2400"/>
              <a:t>A decade after the creation of Borg/Omega, </a:t>
            </a:r>
            <a:r>
              <a:rPr b="1" lang="en" sz="2400"/>
              <a:t>Google introduced Kubernetes in</a:t>
            </a:r>
            <a:r>
              <a:rPr lang="en" sz="2400"/>
              <a:t> </a:t>
            </a:r>
            <a:r>
              <a:rPr b="1" lang="en" sz="2400"/>
              <a:t>2014</a:t>
            </a:r>
            <a:r>
              <a:rPr lang="en" sz="2400"/>
              <a:t>, an </a:t>
            </a:r>
            <a:r>
              <a:rPr b="1" lang="en" sz="2400"/>
              <a:t>open-source</a:t>
            </a:r>
            <a:r>
              <a:rPr lang="en" sz="2400"/>
              <a:t> system based on the experience gained through Borg, Omega, and other internal Google systems.</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startAt="6"/>
            </a:pPr>
            <a:r>
              <a:rPr lang="en" sz="2400"/>
              <a:t>The Purpose of K8s</a:t>
            </a:r>
            <a:endParaRPr sz="2400"/>
          </a:p>
          <a:p>
            <a:pPr indent="-381000" lvl="0" marL="457200" rtl="0" algn="l">
              <a:spcBef>
                <a:spcPts val="0"/>
              </a:spcBef>
              <a:spcAft>
                <a:spcPts val="0"/>
              </a:spcAft>
              <a:buSzPts val="2400"/>
              <a:buAutoNum type="arabicPeriod" startAt="6"/>
            </a:pPr>
            <a:r>
              <a:rPr lang="en" sz="2400"/>
              <a:t>Kubernetes Architecture</a:t>
            </a:r>
            <a:endParaRPr sz="2400"/>
          </a:p>
          <a:p>
            <a:pPr indent="-381000" lvl="0" marL="457200" rtl="0" algn="l">
              <a:spcBef>
                <a:spcPts val="0"/>
              </a:spcBef>
              <a:spcAft>
                <a:spcPts val="0"/>
              </a:spcAft>
              <a:buSzPts val="2400"/>
              <a:buAutoNum type="arabicPeriod" startAt="6"/>
            </a:pPr>
            <a:r>
              <a:rPr lang="en" sz="2400"/>
              <a:t>Kubernetes Master</a:t>
            </a:r>
            <a:endParaRPr sz="2400"/>
          </a:p>
          <a:p>
            <a:pPr indent="-381000" lvl="0" marL="457200" rtl="0" algn="l">
              <a:spcBef>
                <a:spcPts val="0"/>
              </a:spcBef>
              <a:spcAft>
                <a:spcPts val="0"/>
              </a:spcAft>
              <a:buSzPts val="2400"/>
              <a:buAutoNum type="arabicPeriod" startAt="6"/>
            </a:pPr>
            <a:r>
              <a:rPr lang="en" sz="2400"/>
              <a:t>Worker Nodes</a:t>
            </a:r>
            <a:endParaRPr sz="2400"/>
          </a:p>
          <a:p>
            <a:pPr indent="-381000" lvl="0" marL="457200" rtl="0" algn="l">
              <a:spcBef>
                <a:spcPts val="0"/>
              </a:spcBef>
              <a:spcAft>
                <a:spcPts val="0"/>
              </a:spcAft>
              <a:buSzPts val="2400"/>
              <a:buAutoNum type="arabicPeriod" startAt="6"/>
            </a:pPr>
            <a:r>
              <a:rPr lang="en" sz="2400"/>
              <a:t>Hitting a Moving Target</a:t>
            </a:r>
            <a:endParaRPr sz="2400"/>
          </a:p>
          <a:p>
            <a:pPr indent="-381000" lvl="0" marL="457200" rtl="0" algn="l">
              <a:spcBef>
                <a:spcPts val="0"/>
              </a:spcBef>
              <a:spcAft>
                <a:spcPts val="0"/>
              </a:spcAft>
              <a:buSzPts val="2400"/>
              <a:buAutoNum type="arabicPeriod" startAt="6"/>
            </a:pPr>
            <a:r>
              <a:rPr lang="en" sz="2400"/>
              <a:t>Benefits of K8s</a:t>
            </a:r>
            <a:endParaRPr sz="2400"/>
          </a:p>
          <a:p>
            <a:pPr indent="-381000" lvl="0" marL="457200" rtl="0" algn="l">
              <a:spcBef>
                <a:spcPts val="0"/>
              </a:spcBef>
              <a:spcAft>
                <a:spcPts val="0"/>
              </a:spcAft>
              <a:buSzPts val="2400"/>
              <a:buAutoNum type="arabicPeriod" startAt="6"/>
            </a:pPr>
            <a:r>
              <a:rPr lang="en" sz="2400"/>
              <a:t>Required Tools</a:t>
            </a:r>
            <a:endParaRPr sz="2400"/>
          </a:p>
        </p:txBody>
      </p:sp>
      <p:sp>
        <p:nvSpPr>
          <p:cNvPr id="74" name="Google Shape;74;p14"/>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Monolithic Architecture</a:t>
            </a:r>
            <a:endParaRPr sz="2400"/>
          </a:p>
          <a:p>
            <a:pPr indent="-381000" lvl="0" marL="457200" rtl="0" algn="l">
              <a:spcBef>
                <a:spcPts val="0"/>
              </a:spcBef>
              <a:spcAft>
                <a:spcPts val="0"/>
              </a:spcAft>
              <a:buSzPts val="2400"/>
              <a:buAutoNum type="arabicPeriod"/>
            </a:pPr>
            <a:r>
              <a:rPr lang="en" sz="2400"/>
              <a:t>Microservices</a:t>
            </a:r>
            <a:endParaRPr sz="2400"/>
          </a:p>
          <a:p>
            <a:pPr indent="-381000" lvl="0" marL="457200" rtl="0" algn="l">
              <a:spcBef>
                <a:spcPts val="0"/>
              </a:spcBef>
              <a:spcAft>
                <a:spcPts val="0"/>
              </a:spcAft>
              <a:buSzPts val="2400"/>
              <a:buAutoNum type="arabicPeriod"/>
            </a:pPr>
            <a:r>
              <a:rPr lang="en" sz="2400"/>
              <a:t>Complexities of Microservices </a:t>
            </a:r>
            <a:endParaRPr sz="2400"/>
          </a:p>
          <a:p>
            <a:pPr indent="-381000" lvl="0" marL="457200" rtl="0" algn="l">
              <a:spcBef>
                <a:spcPts val="0"/>
              </a:spcBef>
              <a:spcAft>
                <a:spcPts val="0"/>
              </a:spcAft>
              <a:buSzPts val="2400"/>
              <a:buAutoNum type="arabicPeriod"/>
            </a:pPr>
            <a:r>
              <a:rPr lang="en" sz="2400"/>
              <a:t>What is Kubernetes?</a:t>
            </a:r>
            <a:endParaRPr sz="2400"/>
          </a:p>
          <a:p>
            <a:pPr indent="-381000" lvl="0" marL="457200" rtl="0" algn="l">
              <a:spcBef>
                <a:spcPts val="0"/>
              </a:spcBef>
              <a:spcAft>
                <a:spcPts val="0"/>
              </a:spcAft>
              <a:buSzPts val="2400"/>
              <a:buAutoNum type="arabicPeriod"/>
            </a:pPr>
            <a:r>
              <a:rPr lang="en" sz="2400"/>
              <a:t>The Origin of Kubernetes</a:t>
            </a:r>
            <a:endParaRPr sz="2400"/>
          </a:p>
          <a:p>
            <a:pPr indent="-381000" lvl="0" marL="457200" rtl="0" algn="l">
              <a:spcBef>
                <a:spcPts val="0"/>
              </a:spcBef>
              <a:spcAft>
                <a:spcPts val="0"/>
              </a:spcAft>
              <a:buSzPts val="2400"/>
              <a:buAutoNum type="arabicPeriod"/>
            </a:pPr>
            <a:r>
              <a:rPr lang="en" sz="2400"/>
              <a:t>A Broader Perspective</a:t>
            </a:r>
            <a:endParaRPr sz="2400"/>
          </a:p>
        </p:txBody>
      </p:sp>
      <p:sp>
        <p:nvSpPr>
          <p:cNvPr id="75" name="Google Shape;75;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A Broader Perspective</a:t>
            </a:r>
            <a:r>
              <a:rPr b="1" lang="en"/>
              <a:t> of Kubernetes</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p33"/>
          <p:cNvPicPr preferRelativeResize="0"/>
          <p:nvPr/>
        </p:nvPicPr>
        <p:blipFill>
          <a:blip r:embed="rId3">
            <a:alphaModFix/>
          </a:blip>
          <a:stretch>
            <a:fillRect/>
          </a:stretch>
        </p:blipFill>
        <p:spPr>
          <a:xfrm>
            <a:off x="0" y="0"/>
            <a:ext cx="9144000" cy="538638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A Broader Perspective of Kubernetes</a:t>
            </a:r>
            <a:endParaRPr b="1"/>
          </a:p>
        </p:txBody>
      </p:sp>
      <p:sp>
        <p:nvSpPr>
          <p:cNvPr id="193" name="Google Shape;193;p3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2"/>
              </a:buClr>
              <a:buSzPts val="2400"/>
              <a:buFont typeface="Roboto"/>
              <a:buChar char="●"/>
            </a:pPr>
            <a:r>
              <a:rPr lang="en" sz="2400"/>
              <a:t>Kubernetes enables you to run your software applications on thousands of computer nodes </a:t>
            </a:r>
            <a:r>
              <a:rPr b="1" lang="en" sz="2400"/>
              <a:t>as if all those nodes were a single computer</a:t>
            </a:r>
            <a:r>
              <a:rPr lang="en" sz="2400"/>
              <a:t> </a:t>
            </a:r>
            <a:endParaRPr sz="2400"/>
          </a:p>
          <a:p>
            <a:pPr indent="-381000" lvl="0" marL="457200" marR="0" rtl="0" algn="l">
              <a:lnSpc>
                <a:spcPct val="115000"/>
              </a:lnSpc>
              <a:spcBef>
                <a:spcPts val="0"/>
              </a:spcBef>
              <a:spcAft>
                <a:spcPts val="0"/>
              </a:spcAft>
              <a:buClr>
                <a:schemeClr val="lt2"/>
              </a:buClr>
              <a:buSzPts val="2400"/>
              <a:buFont typeface="Roboto"/>
              <a:buChar char="●"/>
            </a:pPr>
            <a:r>
              <a:rPr lang="en" sz="2400"/>
              <a:t>It abstracts away the underlying infrastructure and, by doing so, </a:t>
            </a:r>
            <a:r>
              <a:rPr b="1" lang="en" sz="2400"/>
              <a:t>simplifies development, deployment, and management</a:t>
            </a:r>
            <a:r>
              <a:rPr lang="en" sz="2400"/>
              <a:t> </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A Broader Perspective of Kubernetes</a:t>
            </a:r>
            <a:endParaRPr b="1"/>
          </a:p>
        </p:txBody>
      </p:sp>
      <p:sp>
        <p:nvSpPr>
          <p:cNvPr id="199" name="Google Shape;199;p3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2"/>
              </a:buClr>
              <a:buSzPts val="2400"/>
              <a:buFont typeface="Roboto"/>
              <a:buChar char="●"/>
            </a:pPr>
            <a:r>
              <a:rPr b="1" lang="en" sz="2400"/>
              <a:t>Deploying applications through Kubernetes is always the same</a:t>
            </a:r>
            <a:r>
              <a:rPr lang="en" sz="2400"/>
              <a:t>, whether your cluster contains only a couple of nodes or thousands of them</a:t>
            </a:r>
            <a:endParaRPr sz="2400"/>
          </a:p>
          <a:p>
            <a:pPr indent="-381000" lvl="0" marL="457200" marR="0" rtl="0" algn="l">
              <a:lnSpc>
                <a:spcPct val="115000"/>
              </a:lnSpc>
              <a:spcBef>
                <a:spcPts val="0"/>
              </a:spcBef>
              <a:spcAft>
                <a:spcPts val="0"/>
              </a:spcAft>
              <a:buClr>
                <a:schemeClr val="lt2"/>
              </a:buClr>
              <a:buSzPts val="2400"/>
              <a:buFont typeface="Roboto"/>
              <a:buChar char="●"/>
            </a:pPr>
            <a:r>
              <a:rPr lang="en" sz="2400"/>
              <a:t>The </a:t>
            </a:r>
            <a:r>
              <a:rPr b="1" lang="en" sz="2400"/>
              <a:t>size of the cluster makes no difference</a:t>
            </a:r>
            <a:r>
              <a:rPr lang="en" sz="2400"/>
              <a:t> at all</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6"/>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The Purpose</a:t>
            </a:r>
            <a:r>
              <a:rPr b="1" lang="en"/>
              <a:t> of Kubernetes</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pic>
        <p:nvPicPr>
          <p:cNvPr id="209" name="Google Shape;209;p37"/>
          <p:cNvPicPr preferRelativeResize="0"/>
          <p:nvPr/>
        </p:nvPicPr>
        <p:blipFill>
          <a:blip r:embed="rId3">
            <a:alphaModFix/>
          </a:blip>
          <a:stretch>
            <a:fillRect/>
          </a:stretch>
        </p:blipFill>
        <p:spPr>
          <a:xfrm>
            <a:off x="0" y="0"/>
            <a:ext cx="9144000" cy="5150734"/>
          </a:xfrm>
          <a:prstGeom prst="rect">
            <a:avLst/>
          </a:prstGeom>
          <a:noFill/>
          <a:ln>
            <a:noFill/>
          </a:ln>
        </p:spPr>
      </p:pic>
      <p:sp>
        <p:nvSpPr>
          <p:cNvPr id="210" name="Google Shape;210;p37"/>
          <p:cNvSpPr txBox="1"/>
          <p:nvPr/>
        </p:nvSpPr>
        <p:spPr>
          <a:xfrm>
            <a:off x="419100" y="1390650"/>
            <a:ext cx="4152900" cy="27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600">
              <a:latin typeface="Roboto"/>
              <a:ea typeface="Roboto"/>
              <a:cs typeface="Roboto"/>
              <a:sym typeface="Roboto"/>
            </a:endParaRPr>
          </a:p>
        </p:txBody>
      </p:sp>
      <p:sp>
        <p:nvSpPr>
          <p:cNvPr id="211" name="Google Shape;211;p37"/>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An OS for </a:t>
            </a:r>
            <a:endParaRPr b="1"/>
          </a:p>
          <a:p>
            <a:pPr indent="0" lvl="0" marL="0" rtl="0" algn="l">
              <a:spcBef>
                <a:spcPts val="0"/>
              </a:spcBef>
              <a:spcAft>
                <a:spcPts val="0"/>
              </a:spcAft>
              <a:buNone/>
            </a:pPr>
            <a:r>
              <a:rPr b="1" lang="en"/>
              <a:t>the Cluster</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2"/>
              </a:buClr>
              <a:buSzPts val="2400"/>
              <a:buFont typeface="Roboto"/>
              <a:buChar char="●"/>
            </a:pPr>
            <a:r>
              <a:rPr lang="en" sz="2400"/>
              <a:t>Application developers can focus on their application instead of infrastructure-related services into their apps:</a:t>
            </a:r>
            <a:endParaRPr sz="2400"/>
          </a:p>
          <a:p>
            <a:pPr indent="-381000" lvl="1" marL="914400" marR="0" rtl="0" algn="l">
              <a:lnSpc>
                <a:spcPct val="115000"/>
              </a:lnSpc>
              <a:spcBef>
                <a:spcPts val="0"/>
              </a:spcBef>
              <a:spcAft>
                <a:spcPts val="0"/>
              </a:spcAft>
              <a:buClr>
                <a:schemeClr val="lt2"/>
              </a:buClr>
              <a:buSzPts val="2400"/>
              <a:buFont typeface="Roboto"/>
              <a:buChar char="○"/>
            </a:pPr>
            <a:r>
              <a:rPr lang="en" sz="2400"/>
              <a:t>Service discovery</a:t>
            </a:r>
            <a:endParaRPr sz="2400"/>
          </a:p>
          <a:p>
            <a:pPr indent="-381000" lvl="1" marL="914400" marR="0" rtl="0" algn="l">
              <a:lnSpc>
                <a:spcPct val="115000"/>
              </a:lnSpc>
              <a:spcBef>
                <a:spcPts val="0"/>
              </a:spcBef>
              <a:spcAft>
                <a:spcPts val="0"/>
              </a:spcAft>
              <a:buClr>
                <a:schemeClr val="lt2"/>
              </a:buClr>
              <a:buSzPts val="2400"/>
              <a:buFont typeface="Roboto"/>
              <a:buChar char="○"/>
            </a:pPr>
            <a:r>
              <a:rPr lang="en" sz="2400"/>
              <a:t>Maximize resource utilization</a:t>
            </a:r>
            <a:endParaRPr sz="2400"/>
          </a:p>
          <a:p>
            <a:pPr indent="-381000" lvl="1" marL="914400" marR="0" rtl="0" algn="l">
              <a:lnSpc>
                <a:spcPct val="115000"/>
              </a:lnSpc>
              <a:spcBef>
                <a:spcPts val="0"/>
              </a:spcBef>
              <a:spcAft>
                <a:spcPts val="0"/>
              </a:spcAft>
              <a:buClr>
                <a:schemeClr val="lt2"/>
              </a:buClr>
              <a:buSzPts val="2400"/>
              <a:buFont typeface="Roboto"/>
              <a:buChar char="○"/>
            </a:pPr>
            <a:r>
              <a:rPr lang="en" sz="2400"/>
              <a:t>Scaling / Load-balancing </a:t>
            </a:r>
            <a:endParaRPr sz="2400"/>
          </a:p>
          <a:p>
            <a:pPr indent="-381000" lvl="1" marL="914400" marR="0" rtl="0" algn="l">
              <a:lnSpc>
                <a:spcPct val="115000"/>
              </a:lnSpc>
              <a:spcBef>
                <a:spcPts val="0"/>
              </a:spcBef>
              <a:spcAft>
                <a:spcPts val="0"/>
              </a:spcAft>
              <a:buClr>
                <a:schemeClr val="lt2"/>
              </a:buClr>
              <a:buSzPts val="2400"/>
              <a:buFont typeface="Roboto"/>
              <a:buChar char="○"/>
            </a:pPr>
            <a:r>
              <a:rPr lang="en" sz="2400"/>
              <a:t>Self-healing</a:t>
            </a:r>
            <a:endParaRPr sz="2400"/>
          </a:p>
        </p:txBody>
      </p:sp>
      <p:sp>
        <p:nvSpPr>
          <p:cNvPr id="217" name="Google Shape;217;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The Purpose</a:t>
            </a:r>
            <a:r>
              <a:rPr b="1" lang="en"/>
              <a:t> of Kubernetes</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2"/>
              </a:buClr>
              <a:buSzPts val="2400"/>
              <a:buFont typeface="Roboto"/>
              <a:buChar char="●"/>
            </a:pPr>
            <a:r>
              <a:rPr lang="en" sz="2400"/>
              <a:t>Kubernetes will:</a:t>
            </a:r>
            <a:endParaRPr sz="2400"/>
          </a:p>
          <a:p>
            <a:pPr indent="-381000" lvl="1" marL="914400" marR="0" rtl="0" algn="l">
              <a:lnSpc>
                <a:spcPct val="115000"/>
              </a:lnSpc>
              <a:spcBef>
                <a:spcPts val="0"/>
              </a:spcBef>
              <a:spcAft>
                <a:spcPts val="0"/>
              </a:spcAft>
              <a:buClr>
                <a:schemeClr val="lt2"/>
              </a:buClr>
              <a:buSzPts val="2400"/>
              <a:buFont typeface="Roboto"/>
              <a:buChar char="○"/>
            </a:pPr>
            <a:r>
              <a:rPr lang="en" sz="2400"/>
              <a:t>run your containerized app somewhere in the cluster</a:t>
            </a:r>
            <a:endParaRPr sz="2400"/>
          </a:p>
          <a:p>
            <a:pPr indent="-381000" lvl="1" marL="914400" marR="0" rtl="0" algn="l">
              <a:lnSpc>
                <a:spcPct val="115000"/>
              </a:lnSpc>
              <a:spcBef>
                <a:spcPts val="0"/>
              </a:spcBef>
              <a:spcAft>
                <a:spcPts val="0"/>
              </a:spcAft>
              <a:buClr>
                <a:schemeClr val="lt2"/>
              </a:buClr>
              <a:buSzPts val="2400"/>
              <a:buFont typeface="Roboto"/>
              <a:buChar char="○"/>
            </a:pPr>
            <a:r>
              <a:rPr lang="en" sz="2400"/>
              <a:t>provide information to its components on how to find each other</a:t>
            </a:r>
            <a:endParaRPr sz="2400"/>
          </a:p>
          <a:p>
            <a:pPr indent="-381000" lvl="1" marL="914400" marR="0" rtl="0" algn="l">
              <a:lnSpc>
                <a:spcPct val="115000"/>
              </a:lnSpc>
              <a:spcBef>
                <a:spcPts val="0"/>
              </a:spcBef>
              <a:spcAft>
                <a:spcPts val="0"/>
              </a:spcAft>
              <a:buClr>
                <a:schemeClr val="lt2"/>
              </a:buClr>
              <a:buSzPts val="2400"/>
              <a:buFont typeface="Roboto"/>
              <a:buChar char="○"/>
            </a:pPr>
            <a:r>
              <a:rPr lang="en" sz="2400"/>
              <a:t>keep components running</a:t>
            </a:r>
            <a:endParaRPr sz="2400"/>
          </a:p>
        </p:txBody>
      </p:sp>
      <p:sp>
        <p:nvSpPr>
          <p:cNvPr id="223" name="Google Shape;223;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Service Discovery</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Maximize Resource Utilization</a:t>
            </a:r>
            <a:endParaRPr b="1"/>
          </a:p>
        </p:txBody>
      </p:sp>
      <p:sp>
        <p:nvSpPr>
          <p:cNvPr id="229" name="Google Shape;229;p4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2"/>
              </a:buClr>
              <a:buSzPts val="2400"/>
              <a:buFont typeface="Roboto"/>
              <a:buChar char="●"/>
            </a:pPr>
            <a:r>
              <a:rPr lang="en" sz="2400"/>
              <a:t>Kubernetes can </a:t>
            </a:r>
            <a:r>
              <a:rPr b="1" lang="en" sz="2400"/>
              <a:t>relocate the app</a:t>
            </a:r>
            <a:r>
              <a:rPr lang="en" sz="2400"/>
              <a:t> at any time</a:t>
            </a:r>
            <a:endParaRPr sz="2400"/>
          </a:p>
          <a:p>
            <a:pPr indent="-381000" lvl="0" marL="457200" marR="0" rtl="0" algn="l">
              <a:lnSpc>
                <a:spcPct val="115000"/>
              </a:lnSpc>
              <a:spcBef>
                <a:spcPts val="0"/>
              </a:spcBef>
              <a:spcAft>
                <a:spcPts val="0"/>
              </a:spcAft>
              <a:buClr>
                <a:schemeClr val="lt2"/>
              </a:buClr>
              <a:buSzPts val="2400"/>
              <a:buFont typeface="Roboto"/>
              <a:buChar char="●"/>
            </a:pPr>
            <a:r>
              <a:rPr lang="en" sz="2400"/>
              <a:t>By </a:t>
            </a:r>
            <a:r>
              <a:rPr b="1" lang="en" sz="2400"/>
              <a:t>mixing and matching apps</a:t>
            </a:r>
            <a:r>
              <a:rPr lang="en" sz="2400"/>
              <a:t>, Kubernetes can achieve far better resource utilization than is possible with manual scheduling</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2"/>
              </a:buClr>
              <a:buSzPts val="2400"/>
              <a:buFont typeface="Roboto"/>
              <a:buChar char="●"/>
            </a:pPr>
            <a:r>
              <a:rPr lang="en" sz="2400"/>
              <a:t>Easily add or remove app replica manually and kubernetes then will </a:t>
            </a:r>
            <a:r>
              <a:rPr b="1" lang="en" sz="2400"/>
              <a:t>auto divert traffic</a:t>
            </a:r>
            <a:r>
              <a:rPr lang="en" sz="2400"/>
              <a:t> to each for load balancing</a:t>
            </a:r>
            <a:endParaRPr sz="2400"/>
          </a:p>
          <a:p>
            <a:pPr indent="-381000" lvl="0" marL="457200" marR="0" rtl="0" algn="l">
              <a:lnSpc>
                <a:spcPct val="115000"/>
              </a:lnSpc>
              <a:spcBef>
                <a:spcPts val="0"/>
              </a:spcBef>
              <a:spcAft>
                <a:spcPts val="0"/>
              </a:spcAft>
              <a:buClr>
                <a:schemeClr val="lt2"/>
              </a:buClr>
              <a:buSzPts val="2400"/>
              <a:buFont typeface="Roboto"/>
              <a:buChar char="●"/>
            </a:pPr>
            <a:r>
              <a:rPr lang="en" sz="2400"/>
              <a:t>Kubernetes will </a:t>
            </a:r>
            <a:r>
              <a:rPr b="1" lang="en" sz="2400"/>
              <a:t>add or remove copies (replicas) of your application based on real-time metrics</a:t>
            </a:r>
            <a:r>
              <a:rPr lang="en" sz="2400"/>
              <a:t>, such as CPU load, memory consumption, queries per second, or any other metric your app exposes</a:t>
            </a:r>
            <a:endParaRPr sz="2400"/>
          </a:p>
        </p:txBody>
      </p:sp>
      <p:sp>
        <p:nvSpPr>
          <p:cNvPr id="235" name="Google Shape;235;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Scaling / Load Balancing</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Monolithic Architecture</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Self Healing</a:t>
            </a:r>
            <a:endParaRPr b="1"/>
          </a:p>
        </p:txBody>
      </p:sp>
      <p:sp>
        <p:nvSpPr>
          <p:cNvPr id="241" name="Google Shape;241;p4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2"/>
              </a:buClr>
              <a:buSzPts val="2400"/>
              <a:buFont typeface="Roboto"/>
              <a:buChar char="●"/>
            </a:pPr>
            <a:r>
              <a:rPr lang="en" sz="2400"/>
              <a:t>Kubernetes </a:t>
            </a:r>
            <a:r>
              <a:rPr b="1" lang="en" sz="2400"/>
              <a:t>checks our application’s</a:t>
            </a:r>
            <a:r>
              <a:rPr lang="en" sz="2400"/>
              <a:t> health on a described period and it also </a:t>
            </a:r>
            <a:r>
              <a:rPr b="1" lang="en" sz="2400"/>
              <a:t>does the needful</a:t>
            </a:r>
            <a:r>
              <a:rPr lang="en" sz="2400"/>
              <a:t> in case there is no response from the containerized app</a:t>
            </a:r>
            <a:endParaRPr sz="2400"/>
          </a:p>
          <a:p>
            <a:pPr indent="-381000" lvl="0" marL="457200" marR="0" rtl="0" algn="l">
              <a:lnSpc>
                <a:spcPct val="115000"/>
              </a:lnSpc>
              <a:spcBef>
                <a:spcPts val="0"/>
              </a:spcBef>
              <a:spcAft>
                <a:spcPts val="0"/>
              </a:spcAft>
              <a:buClr>
                <a:schemeClr val="lt2"/>
              </a:buClr>
              <a:buSzPts val="2400"/>
              <a:buFont typeface="Roboto"/>
              <a:buChar char="●"/>
            </a:pPr>
            <a:r>
              <a:rPr lang="en" sz="2400"/>
              <a:t>In case of worker node failure Kubernetes immediately starts up another worker node</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Kubernetes Architecture</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Google Shape;251;p4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Google Shape;256;p45"/>
          <p:cNvPicPr preferRelativeResize="0"/>
          <p:nvPr/>
        </p:nvPicPr>
        <p:blipFill rotWithShape="1">
          <a:blip r:embed="rId3">
            <a:alphaModFix/>
          </a:blip>
          <a:srcRect b="16705" l="22130" r="22375" t="11992"/>
          <a:stretch/>
        </p:blipFill>
        <p:spPr>
          <a:xfrm>
            <a:off x="0" y="0"/>
            <a:ext cx="914400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6"/>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Kubernetes Master</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Kubernetes Master - The Control Plane (Master)</a:t>
            </a:r>
            <a:endParaRPr b="1"/>
          </a:p>
        </p:txBody>
      </p:sp>
      <p:pic>
        <p:nvPicPr>
          <p:cNvPr id="267" name="Google Shape;267;p47"/>
          <p:cNvPicPr preferRelativeResize="0"/>
          <p:nvPr/>
        </p:nvPicPr>
        <p:blipFill rotWithShape="1">
          <a:blip r:embed="rId3">
            <a:alphaModFix/>
          </a:blip>
          <a:srcRect b="26804" l="21193" r="43695" t="20285"/>
          <a:stretch/>
        </p:blipFill>
        <p:spPr>
          <a:xfrm>
            <a:off x="371488" y="837675"/>
            <a:ext cx="3892325" cy="4058176"/>
          </a:xfrm>
          <a:prstGeom prst="rect">
            <a:avLst/>
          </a:prstGeom>
          <a:noFill/>
          <a:ln>
            <a:noFill/>
          </a:ln>
        </p:spPr>
      </p:pic>
      <p:sp>
        <p:nvSpPr>
          <p:cNvPr id="268" name="Google Shape;268;p47"/>
          <p:cNvSpPr/>
          <p:nvPr/>
        </p:nvSpPr>
        <p:spPr>
          <a:xfrm>
            <a:off x="4263814" y="872653"/>
            <a:ext cx="4387800" cy="3988200"/>
          </a:xfrm>
          <a:prstGeom prst="wedgeRoundRectCallout">
            <a:avLst>
              <a:gd fmla="val -62192" name="adj1"/>
              <a:gd fmla="val -32440" name="adj2"/>
              <a:gd fmla="val 0" name="adj3"/>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349250" lvl="0" marL="457200" rtl="0" algn="just">
              <a:spcBef>
                <a:spcPts val="0"/>
              </a:spcBef>
              <a:spcAft>
                <a:spcPts val="0"/>
              </a:spcAft>
              <a:buSzPts val="1900"/>
              <a:buChar char="●"/>
            </a:pPr>
            <a:r>
              <a:rPr b="1" lang="en" sz="1900"/>
              <a:t>The control plane (master)</a:t>
            </a:r>
            <a:r>
              <a:rPr b="1" lang="en" sz="1900"/>
              <a:t> is what controls the cluster and makes it function.</a:t>
            </a:r>
            <a:endParaRPr b="1" sz="1900"/>
          </a:p>
          <a:p>
            <a:pPr indent="0" lvl="0" marL="457200" rtl="0" algn="just">
              <a:spcBef>
                <a:spcPts val="0"/>
              </a:spcBef>
              <a:spcAft>
                <a:spcPts val="0"/>
              </a:spcAft>
              <a:buNone/>
            </a:pPr>
            <a:r>
              <a:t/>
            </a:r>
            <a:endParaRPr b="1" sz="1900"/>
          </a:p>
          <a:p>
            <a:pPr indent="-349250" lvl="0" marL="457200" rtl="0" algn="l">
              <a:spcBef>
                <a:spcPts val="0"/>
              </a:spcBef>
              <a:spcAft>
                <a:spcPts val="0"/>
              </a:spcAft>
              <a:buSzPts val="1900"/>
              <a:buChar char="●"/>
            </a:pPr>
            <a:r>
              <a:rPr b="1" lang="en" sz="1900"/>
              <a:t>The control plane c</a:t>
            </a:r>
            <a:r>
              <a:rPr b="1" lang="en" sz="1900">
                <a:solidFill>
                  <a:srgbClr val="000000"/>
                </a:solidFill>
              </a:rPr>
              <a:t>onsists of multiple components.</a:t>
            </a:r>
            <a:endParaRPr b="1" sz="1900">
              <a:solidFill>
                <a:srgbClr val="000000"/>
              </a:solidFill>
            </a:endParaRPr>
          </a:p>
          <a:p>
            <a:pPr indent="0" lvl="0" marL="457200" rtl="0" algn="just">
              <a:spcBef>
                <a:spcPts val="0"/>
              </a:spcBef>
              <a:spcAft>
                <a:spcPts val="0"/>
              </a:spcAft>
              <a:buNone/>
            </a:pPr>
            <a:r>
              <a:t/>
            </a:r>
            <a:endParaRPr b="1" sz="1900"/>
          </a:p>
          <a:p>
            <a:pPr indent="-349250" lvl="0" marL="457200" rtl="0" algn="just">
              <a:spcBef>
                <a:spcPts val="0"/>
              </a:spcBef>
              <a:spcAft>
                <a:spcPts val="0"/>
              </a:spcAft>
              <a:buSzPts val="1900"/>
              <a:buChar char="●"/>
            </a:pPr>
            <a:r>
              <a:rPr b="1" lang="en" sz="1900"/>
              <a:t>It could be on a single master node or be split across multiple nodes and replicated to ensure high availability.</a:t>
            </a:r>
            <a:endParaRPr b="1" sz="19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Kubernetes Master - etcd</a:t>
            </a:r>
            <a:endParaRPr/>
          </a:p>
        </p:txBody>
      </p:sp>
      <p:pic>
        <p:nvPicPr>
          <p:cNvPr id="274" name="Google Shape;274;p48"/>
          <p:cNvPicPr preferRelativeResize="0"/>
          <p:nvPr/>
        </p:nvPicPr>
        <p:blipFill rotWithShape="1">
          <a:blip r:embed="rId3">
            <a:alphaModFix/>
          </a:blip>
          <a:srcRect b="26804" l="21193" r="7059" t="20285"/>
          <a:stretch/>
        </p:blipFill>
        <p:spPr>
          <a:xfrm>
            <a:off x="927459" y="1237203"/>
            <a:ext cx="7951114" cy="3182401"/>
          </a:xfrm>
          <a:prstGeom prst="rect">
            <a:avLst/>
          </a:prstGeom>
          <a:noFill/>
          <a:ln>
            <a:noFill/>
          </a:ln>
        </p:spPr>
      </p:pic>
      <p:sp>
        <p:nvSpPr>
          <p:cNvPr id="275" name="Google Shape;275;p48"/>
          <p:cNvSpPr/>
          <p:nvPr/>
        </p:nvSpPr>
        <p:spPr>
          <a:xfrm>
            <a:off x="265425" y="3752850"/>
            <a:ext cx="8402400" cy="1124100"/>
          </a:xfrm>
          <a:prstGeom prst="wedgeRoundRectCallout">
            <a:avLst>
              <a:gd fmla="val -28900" name="adj1"/>
              <a:gd fmla="val -161849" name="adj2"/>
              <a:gd fmla="val 0" name="adj3"/>
            </a:avLst>
          </a:prstGeom>
          <a:solidFill>
            <a:srgbClr val="F6B2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2400"/>
              <a:t>a reliable distributed data store that persistently stores key-value data of the cluster configuration</a:t>
            </a:r>
            <a:endParaRPr b="1"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Kubernetes Master - Scheduler</a:t>
            </a:r>
            <a:endParaRPr/>
          </a:p>
        </p:txBody>
      </p:sp>
      <p:pic>
        <p:nvPicPr>
          <p:cNvPr id="281" name="Google Shape;281;p49"/>
          <p:cNvPicPr preferRelativeResize="0"/>
          <p:nvPr/>
        </p:nvPicPr>
        <p:blipFill rotWithShape="1">
          <a:blip r:embed="rId3">
            <a:alphaModFix/>
          </a:blip>
          <a:srcRect b="26804" l="21193" r="7059" t="20285"/>
          <a:stretch/>
        </p:blipFill>
        <p:spPr>
          <a:xfrm>
            <a:off x="247650" y="990601"/>
            <a:ext cx="8677200" cy="2967025"/>
          </a:xfrm>
          <a:prstGeom prst="rect">
            <a:avLst/>
          </a:prstGeom>
          <a:noFill/>
          <a:ln>
            <a:noFill/>
          </a:ln>
        </p:spPr>
      </p:pic>
      <p:sp>
        <p:nvSpPr>
          <p:cNvPr id="282" name="Google Shape;282;p49"/>
          <p:cNvSpPr/>
          <p:nvPr/>
        </p:nvSpPr>
        <p:spPr>
          <a:xfrm>
            <a:off x="247650" y="3246800"/>
            <a:ext cx="8515200" cy="1725300"/>
          </a:xfrm>
          <a:prstGeom prst="wedgeRoundRectCallout">
            <a:avLst>
              <a:gd fmla="val -32472" name="adj1"/>
              <a:gd fmla="val -70354" name="adj2"/>
              <a:gd fmla="val 0" name="adj3"/>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2400"/>
              <a:t>The Scheduler, which schedules your apps i.e. assigns a worker node to each deployable component of your application depending on resource requirement by app and resource availability of the node.</a:t>
            </a:r>
            <a:endParaRPr b="1"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5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Kubernetes Master - Controller Manager</a:t>
            </a:r>
            <a:endParaRPr/>
          </a:p>
        </p:txBody>
      </p:sp>
      <p:pic>
        <p:nvPicPr>
          <p:cNvPr id="288" name="Google Shape;288;p50"/>
          <p:cNvPicPr preferRelativeResize="0"/>
          <p:nvPr/>
        </p:nvPicPr>
        <p:blipFill rotWithShape="1">
          <a:blip r:embed="rId3">
            <a:alphaModFix/>
          </a:blip>
          <a:srcRect b="26804" l="21193" r="7059" t="20285"/>
          <a:stretch/>
        </p:blipFill>
        <p:spPr>
          <a:xfrm>
            <a:off x="98250" y="943750"/>
            <a:ext cx="8826600" cy="3041272"/>
          </a:xfrm>
          <a:prstGeom prst="rect">
            <a:avLst/>
          </a:prstGeom>
          <a:noFill/>
          <a:ln>
            <a:noFill/>
          </a:ln>
        </p:spPr>
      </p:pic>
      <p:sp>
        <p:nvSpPr>
          <p:cNvPr id="289" name="Google Shape;289;p50"/>
          <p:cNvSpPr/>
          <p:nvPr/>
        </p:nvSpPr>
        <p:spPr>
          <a:xfrm>
            <a:off x="209549" y="3383300"/>
            <a:ext cx="8715300" cy="1495200"/>
          </a:xfrm>
          <a:prstGeom prst="wedgeRoundRectCallout">
            <a:avLst>
              <a:gd fmla="val -14371" name="adj1"/>
              <a:gd fmla="val -80070" name="adj2"/>
              <a:gd fmla="val 0" name="adj3"/>
            </a:avLst>
          </a:prstGeom>
          <a:solidFill>
            <a:schemeClr val="accent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2400"/>
              <a:t>The Controller Manager, which performs cluster-level functions, such as replicating components, keeping track of worker nodes, handling node failures, and so on</a:t>
            </a:r>
            <a:endParaRPr b="1"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5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Kubernetes Master - API Server</a:t>
            </a:r>
            <a:endParaRPr/>
          </a:p>
        </p:txBody>
      </p:sp>
      <p:pic>
        <p:nvPicPr>
          <p:cNvPr id="295" name="Google Shape;295;p51"/>
          <p:cNvPicPr preferRelativeResize="0"/>
          <p:nvPr/>
        </p:nvPicPr>
        <p:blipFill rotWithShape="1">
          <a:blip r:embed="rId3">
            <a:alphaModFix/>
          </a:blip>
          <a:srcRect b="26804" l="21193" r="7059" t="20285"/>
          <a:stretch/>
        </p:blipFill>
        <p:spPr>
          <a:xfrm>
            <a:off x="98250" y="741903"/>
            <a:ext cx="8826600" cy="3041229"/>
          </a:xfrm>
          <a:prstGeom prst="rect">
            <a:avLst/>
          </a:prstGeom>
          <a:noFill/>
          <a:ln>
            <a:noFill/>
          </a:ln>
        </p:spPr>
      </p:pic>
      <p:sp>
        <p:nvSpPr>
          <p:cNvPr id="296" name="Google Shape;296;p51"/>
          <p:cNvSpPr/>
          <p:nvPr/>
        </p:nvSpPr>
        <p:spPr>
          <a:xfrm>
            <a:off x="228600" y="3656900"/>
            <a:ext cx="8696100" cy="1257900"/>
          </a:xfrm>
          <a:prstGeom prst="wedgeRoundRectCallout">
            <a:avLst>
              <a:gd fmla="val -18236" name="adj1"/>
              <a:gd fmla="val -192301" name="adj2"/>
              <a:gd fmla="val 0" name="adj3"/>
            </a:avLst>
          </a:prstGeom>
          <a:solidFill>
            <a:srgbClr val="B4A7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2300"/>
              <a:t>The Kubernetes API Server, which you (user), other Control Plane and worker node components communicate with</a:t>
            </a:r>
            <a:endParaRPr b="1" sz="2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Monolithic Architecture</a:t>
            </a:r>
            <a:endParaRPr b="1"/>
          </a:p>
        </p:txBody>
      </p:sp>
      <p:pic>
        <p:nvPicPr>
          <p:cNvPr id="86" name="Google Shape;86;p16"/>
          <p:cNvPicPr preferRelativeResize="0"/>
          <p:nvPr/>
        </p:nvPicPr>
        <p:blipFill>
          <a:blip r:embed="rId3">
            <a:alphaModFix/>
          </a:blip>
          <a:stretch>
            <a:fillRect/>
          </a:stretch>
        </p:blipFill>
        <p:spPr>
          <a:xfrm>
            <a:off x="4914425" y="248300"/>
            <a:ext cx="2515522" cy="4646900"/>
          </a:xfrm>
          <a:prstGeom prst="rect">
            <a:avLst/>
          </a:prstGeom>
          <a:noFill/>
          <a:ln>
            <a:noFill/>
          </a:ln>
        </p:spPr>
      </p:pic>
      <p:sp>
        <p:nvSpPr>
          <p:cNvPr id="87" name="Google Shape;87;p16"/>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Designed to be self-contained</a:t>
            </a:r>
            <a:endParaRPr sz="2400"/>
          </a:p>
          <a:p>
            <a:pPr indent="-381000" lvl="0" marL="457200" rtl="0" algn="l">
              <a:spcBef>
                <a:spcPts val="0"/>
              </a:spcBef>
              <a:spcAft>
                <a:spcPts val="0"/>
              </a:spcAft>
              <a:buSzPts val="2400"/>
              <a:buChar char="●"/>
            </a:pPr>
            <a:r>
              <a:rPr lang="en" sz="2400"/>
              <a:t>Has all that is needed in itself</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52"/>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Kubernetes Worker Nodes</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5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Kubernetes Master - Worker Nodes</a:t>
            </a:r>
            <a:endParaRPr/>
          </a:p>
        </p:txBody>
      </p:sp>
      <p:pic>
        <p:nvPicPr>
          <p:cNvPr id="307" name="Google Shape;307;p53"/>
          <p:cNvPicPr preferRelativeResize="0"/>
          <p:nvPr/>
        </p:nvPicPr>
        <p:blipFill rotWithShape="1">
          <a:blip r:embed="rId3">
            <a:alphaModFix/>
          </a:blip>
          <a:srcRect b="26804" l="21193" r="7059" t="20285"/>
          <a:stretch/>
        </p:blipFill>
        <p:spPr>
          <a:xfrm>
            <a:off x="98250" y="894307"/>
            <a:ext cx="8826600" cy="4058699"/>
          </a:xfrm>
          <a:prstGeom prst="rect">
            <a:avLst/>
          </a:prstGeom>
          <a:noFill/>
          <a:ln>
            <a:noFill/>
          </a:ln>
        </p:spPr>
      </p:pic>
      <p:sp>
        <p:nvSpPr>
          <p:cNvPr id="308" name="Google Shape;308;p53"/>
          <p:cNvSpPr/>
          <p:nvPr/>
        </p:nvSpPr>
        <p:spPr>
          <a:xfrm>
            <a:off x="396428" y="2223951"/>
            <a:ext cx="3420000" cy="2727600"/>
          </a:xfrm>
          <a:prstGeom prst="wedgeRoundRectCallout">
            <a:avLst>
              <a:gd fmla="val 109127" name="adj1"/>
              <a:gd fmla="val -35237" name="adj2"/>
              <a:gd fmla="val 0" name="adj3"/>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t>The worker nodes are the machines that run your containerized applications. </a:t>
            </a:r>
            <a:endParaRPr b="1" sz="2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5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Kubernetes Master - kube-proxy</a:t>
            </a:r>
            <a:endParaRPr/>
          </a:p>
        </p:txBody>
      </p:sp>
      <p:pic>
        <p:nvPicPr>
          <p:cNvPr id="314" name="Google Shape;314;p54"/>
          <p:cNvPicPr preferRelativeResize="0"/>
          <p:nvPr/>
        </p:nvPicPr>
        <p:blipFill rotWithShape="1">
          <a:blip r:embed="rId3">
            <a:alphaModFix/>
          </a:blip>
          <a:srcRect b="26804" l="21193" r="7059" t="20285"/>
          <a:stretch/>
        </p:blipFill>
        <p:spPr>
          <a:xfrm>
            <a:off x="98250" y="741903"/>
            <a:ext cx="8826600" cy="3041229"/>
          </a:xfrm>
          <a:prstGeom prst="rect">
            <a:avLst/>
          </a:prstGeom>
          <a:noFill/>
          <a:ln>
            <a:noFill/>
          </a:ln>
        </p:spPr>
      </p:pic>
      <p:sp>
        <p:nvSpPr>
          <p:cNvPr id="315" name="Google Shape;315;p54"/>
          <p:cNvSpPr/>
          <p:nvPr/>
        </p:nvSpPr>
        <p:spPr>
          <a:xfrm>
            <a:off x="300150" y="3028950"/>
            <a:ext cx="8543700" cy="1885800"/>
          </a:xfrm>
          <a:prstGeom prst="wedgeRoundRectCallout">
            <a:avLst>
              <a:gd fmla="val 35898" name="adj1"/>
              <a:gd fmla="val -60102" name="adj2"/>
              <a:gd fmla="val 0" name="adj3"/>
            </a:avLst>
          </a:prstGeom>
          <a:solidFill>
            <a:schemeClr val="accent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Clr>
                <a:srgbClr val="000000"/>
              </a:buClr>
              <a:buSzPts val="1100"/>
              <a:buFont typeface="Arial"/>
              <a:buNone/>
            </a:pPr>
            <a:r>
              <a:rPr b="1" lang="en" sz="2400"/>
              <a:t>A networking proxy that runs on each worker node, enables pod to pod, pod-to-service communication</a:t>
            </a:r>
            <a:endParaRPr b="1" sz="2400"/>
          </a:p>
          <a:p>
            <a:pPr indent="0" lvl="0" marL="0" rtl="0" algn="just">
              <a:spcBef>
                <a:spcPts val="0"/>
              </a:spcBef>
              <a:spcAft>
                <a:spcPts val="0"/>
              </a:spcAft>
              <a:buClr>
                <a:srgbClr val="000000"/>
              </a:buClr>
              <a:buSzPts val="1100"/>
              <a:buFont typeface="Arial"/>
              <a:buNone/>
            </a:pPr>
            <a:r>
              <a:rPr b="1" lang="en" sz="2400"/>
              <a:t>The Kubernetes Service Proxy (kube-proxy), which also load-balances network traffic between application components.</a:t>
            </a:r>
            <a:endParaRPr b="1"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5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Kubernetes Master - Container Runtime</a:t>
            </a:r>
            <a:endParaRPr/>
          </a:p>
        </p:txBody>
      </p:sp>
      <p:pic>
        <p:nvPicPr>
          <p:cNvPr id="321" name="Google Shape;321;p55"/>
          <p:cNvPicPr preferRelativeResize="0"/>
          <p:nvPr/>
        </p:nvPicPr>
        <p:blipFill rotWithShape="1">
          <a:blip r:embed="rId3">
            <a:alphaModFix/>
          </a:blip>
          <a:srcRect b="26804" l="21193" r="7059" t="20285"/>
          <a:stretch/>
        </p:blipFill>
        <p:spPr>
          <a:xfrm>
            <a:off x="98250" y="741903"/>
            <a:ext cx="8826600" cy="3041229"/>
          </a:xfrm>
          <a:prstGeom prst="rect">
            <a:avLst/>
          </a:prstGeom>
          <a:noFill/>
          <a:ln>
            <a:noFill/>
          </a:ln>
        </p:spPr>
      </p:pic>
      <p:sp>
        <p:nvSpPr>
          <p:cNvPr id="322" name="Google Shape;322;p55"/>
          <p:cNvSpPr/>
          <p:nvPr/>
        </p:nvSpPr>
        <p:spPr>
          <a:xfrm>
            <a:off x="300150" y="3905975"/>
            <a:ext cx="8543700" cy="1008900"/>
          </a:xfrm>
          <a:prstGeom prst="wedgeRoundRectCallout">
            <a:avLst>
              <a:gd fmla="val 10926" name="adj1"/>
              <a:gd fmla="val -82171" name="adj2"/>
              <a:gd fmla="val 0" name="adj3"/>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Clr>
                <a:srgbClr val="000000"/>
              </a:buClr>
              <a:buSzPts val="1100"/>
              <a:buFont typeface="Arial"/>
              <a:buNone/>
            </a:pPr>
            <a:r>
              <a:rPr b="1" lang="en" sz="2400"/>
              <a:t>Docker, rkt, or another container runtime, which runs your containers </a:t>
            </a:r>
            <a:endParaRPr b="1"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Kubernetes Master - Container Runtime</a:t>
            </a:r>
            <a:endParaRPr/>
          </a:p>
        </p:txBody>
      </p:sp>
      <p:pic>
        <p:nvPicPr>
          <p:cNvPr id="328" name="Google Shape;328;p56"/>
          <p:cNvPicPr preferRelativeResize="0"/>
          <p:nvPr/>
        </p:nvPicPr>
        <p:blipFill rotWithShape="1">
          <a:blip r:embed="rId3">
            <a:alphaModFix/>
          </a:blip>
          <a:srcRect b="26804" l="21193" r="7059" t="20285"/>
          <a:stretch/>
        </p:blipFill>
        <p:spPr>
          <a:xfrm>
            <a:off x="98250" y="741903"/>
            <a:ext cx="8826600" cy="3041229"/>
          </a:xfrm>
          <a:prstGeom prst="rect">
            <a:avLst/>
          </a:prstGeom>
          <a:noFill/>
          <a:ln>
            <a:noFill/>
          </a:ln>
        </p:spPr>
      </p:pic>
      <p:sp>
        <p:nvSpPr>
          <p:cNvPr id="329" name="Google Shape;329;p56"/>
          <p:cNvSpPr/>
          <p:nvPr/>
        </p:nvSpPr>
        <p:spPr>
          <a:xfrm>
            <a:off x="300150" y="3333750"/>
            <a:ext cx="8543700" cy="1581000"/>
          </a:xfrm>
          <a:prstGeom prst="wedgeRoundRectCallout">
            <a:avLst>
              <a:gd fmla="val 11372" name="adj1"/>
              <a:gd fmla="val -86148" name="adj2"/>
              <a:gd fmla="val 0" name="adj3"/>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Clr>
                <a:srgbClr val="000000"/>
              </a:buClr>
              <a:buSzPts val="1100"/>
              <a:buFont typeface="Arial"/>
              <a:buNone/>
            </a:pPr>
            <a:r>
              <a:rPr b="1" lang="en" sz="2400"/>
              <a:t>Manages and takes responsibility for containers on its node. It ensures that the containers described in those PodSpecs are running and healthy</a:t>
            </a:r>
            <a:endParaRPr b="1" sz="2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7"/>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Hitting a Moving Target</a:t>
            </a:r>
            <a:endParaRPr b="1"/>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Hitting a Moving Target</a:t>
            </a:r>
            <a:endParaRPr b="1"/>
          </a:p>
        </p:txBody>
      </p:sp>
      <p:sp>
        <p:nvSpPr>
          <p:cNvPr id="340" name="Google Shape;340;p5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2"/>
              </a:buClr>
              <a:buSzPts val="2400"/>
              <a:buFont typeface="Roboto"/>
              <a:buChar char="●"/>
            </a:pPr>
            <a:r>
              <a:rPr lang="en" sz="2400"/>
              <a:t>Kubernetes may need to</a:t>
            </a:r>
            <a:r>
              <a:rPr lang="en" sz="2400"/>
              <a:t> move</a:t>
            </a:r>
            <a:r>
              <a:rPr lang="en" sz="2400"/>
              <a:t> containers around the cluster</a:t>
            </a:r>
            <a:endParaRPr sz="2400"/>
          </a:p>
          <a:p>
            <a:pPr indent="-381000" lvl="0" marL="457200" marR="0" rtl="0" algn="l">
              <a:lnSpc>
                <a:spcPct val="115000"/>
              </a:lnSpc>
              <a:spcBef>
                <a:spcPts val="0"/>
              </a:spcBef>
              <a:spcAft>
                <a:spcPts val="0"/>
              </a:spcAft>
              <a:buClr>
                <a:schemeClr val="lt2"/>
              </a:buClr>
              <a:buSzPts val="2400"/>
              <a:buFont typeface="Roboto"/>
              <a:buChar char="●"/>
            </a:pPr>
            <a:r>
              <a:rPr lang="en" sz="2400"/>
              <a:t>This can occur in any of the follow case</a:t>
            </a:r>
            <a:endParaRPr sz="2400"/>
          </a:p>
          <a:p>
            <a:pPr indent="-381000" lvl="1" marL="914400" marR="0" rtl="0" algn="l">
              <a:lnSpc>
                <a:spcPct val="115000"/>
              </a:lnSpc>
              <a:spcBef>
                <a:spcPts val="0"/>
              </a:spcBef>
              <a:spcAft>
                <a:spcPts val="0"/>
              </a:spcAft>
              <a:buClr>
                <a:schemeClr val="lt2"/>
              </a:buClr>
              <a:buSzPts val="2400"/>
              <a:buFont typeface="Roboto"/>
              <a:buChar char="○"/>
            </a:pPr>
            <a:r>
              <a:rPr lang="en" sz="2400"/>
              <a:t>The node they were running on has failed</a:t>
            </a:r>
            <a:endParaRPr sz="2400"/>
          </a:p>
          <a:p>
            <a:pPr indent="-381000" lvl="1" marL="914400" marR="0" rtl="0" algn="l">
              <a:lnSpc>
                <a:spcPct val="115000"/>
              </a:lnSpc>
              <a:spcBef>
                <a:spcPts val="0"/>
              </a:spcBef>
              <a:spcAft>
                <a:spcPts val="0"/>
              </a:spcAft>
              <a:buClr>
                <a:schemeClr val="lt2"/>
              </a:buClr>
              <a:buSzPts val="2400"/>
              <a:buFont typeface="Roboto"/>
              <a:buChar char="○"/>
            </a:pPr>
            <a:r>
              <a:rPr lang="en" sz="2400"/>
              <a:t>Because they were evicted from a node to make room for other containers</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2"/>
              </a:buClr>
              <a:buSzPts val="2400"/>
              <a:buFont typeface="Roboto"/>
              <a:buChar char="●"/>
            </a:pPr>
            <a:r>
              <a:rPr lang="en" sz="2400"/>
              <a:t>If the container is providing a service to external clients or other containers running in the cluster,</a:t>
            </a:r>
            <a:endParaRPr sz="2400"/>
          </a:p>
          <a:p>
            <a:pPr indent="-381000" lvl="1" marL="914400" marR="0" rtl="0" algn="l">
              <a:lnSpc>
                <a:spcPct val="115000"/>
              </a:lnSpc>
              <a:spcBef>
                <a:spcPts val="0"/>
              </a:spcBef>
              <a:spcAft>
                <a:spcPts val="0"/>
              </a:spcAft>
              <a:buClr>
                <a:schemeClr val="lt2"/>
              </a:buClr>
              <a:buSzPts val="2400"/>
              <a:buFont typeface="Roboto"/>
              <a:buChar char="○"/>
            </a:pPr>
            <a:r>
              <a:rPr lang="en" sz="2400"/>
              <a:t>how can they use the container properly if it’s constantly moving around the cluster? </a:t>
            </a:r>
            <a:endParaRPr sz="2400"/>
          </a:p>
          <a:p>
            <a:pPr indent="-381000" lvl="1" marL="914400" marR="0" rtl="0" algn="l">
              <a:lnSpc>
                <a:spcPct val="115000"/>
              </a:lnSpc>
              <a:spcBef>
                <a:spcPts val="0"/>
              </a:spcBef>
              <a:spcAft>
                <a:spcPts val="0"/>
              </a:spcAft>
              <a:buClr>
                <a:schemeClr val="lt2"/>
              </a:buClr>
              <a:buSzPts val="2400"/>
              <a:buFont typeface="Roboto"/>
              <a:buChar char="○"/>
            </a:pPr>
            <a:r>
              <a:rPr lang="en" sz="2400"/>
              <a:t>how can clients connect to containers providing a service when those containers are replicated and spread across the whole cluster?</a:t>
            </a:r>
            <a:endParaRPr sz="2400"/>
          </a:p>
        </p:txBody>
      </p:sp>
      <p:sp>
        <p:nvSpPr>
          <p:cNvPr id="346" name="Google Shape;346;p5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Hitting a Moving Target</a:t>
            </a:r>
            <a:endParaRPr b="1"/>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6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2"/>
              </a:buClr>
              <a:buSzPts val="2400"/>
              <a:buFont typeface="Roboto"/>
              <a:buChar char="●"/>
            </a:pPr>
            <a:r>
              <a:rPr lang="en" sz="2400"/>
              <a:t>Kubernetes keeps track of all the containers it manages</a:t>
            </a:r>
            <a:endParaRPr sz="2400"/>
          </a:p>
          <a:p>
            <a:pPr indent="-381000" lvl="0" marL="457200" marR="0" rtl="0" algn="l">
              <a:lnSpc>
                <a:spcPct val="115000"/>
              </a:lnSpc>
              <a:spcBef>
                <a:spcPts val="0"/>
              </a:spcBef>
              <a:spcAft>
                <a:spcPts val="0"/>
              </a:spcAft>
              <a:buClr>
                <a:schemeClr val="lt2"/>
              </a:buClr>
              <a:buSzPts val="2400"/>
              <a:buFont typeface="Roboto"/>
              <a:buChar char="●"/>
            </a:pPr>
            <a:r>
              <a:rPr lang="en" sz="2400"/>
              <a:t>If multiple containers provide the same service then you can group them at a single static IP address </a:t>
            </a:r>
            <a:endParaRPr sz="2400"/>
          </a:p>
          <a:p>
            <a:pPr indent="-381000" lvl="0" marL="457200" marR="0" rtl="0" algn="l">
              <a:lnSpc>
                <a:spcPct val="115000"/>
              </a:lnSpc>
              <a:spcBef>
                <a:spcPts val="0"/>
              </a:spcBef>
              <a:spcAft>
                <a:spcPts val="0"/>
              </a:spcAft>
              <a:buClr>
                <a:schemeClr val="lt2"/>
              </a:buClr>
              <a:buSzPts val="2400"/>
              <a:buFont typeface="Roboto"/>
              <a:buChar char="●"/>
            </a:pPr>
            <a:r>
              <a:rPr lang="en" sz="2400"/>
              <a:t>Kubernetes then expose that address to all applications running in the cluster or to the outside world</a:t>
            </a:r>
            <a:endParaRPr sz="2400"/>
          </a:p>
        </p:txBody>
      </p:sp>
      <p:sp>
        <p:nvSpPr>
          <p:cNvPr id="352" name="Google Shape;352;p6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Hitting a Moving Target</a:t>
            </a:r>
            <a:endParaRPr b="1"/>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6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2"/>
              </a:buClr>
              <a:buSzPts val="2400"/>
              <a:buFont typeface="Roboto"/>
              <a:buChar char="●"/>
            </a:pPr>
            <a:r>
              <a:rPr lang="en" sz="2400"/>
              <a:t>The kube-proxy will make sure connections to the service are load balanced across all the containers that provide that same service</a:t>
            </a:r>
            <a:endParaRPr sz="2400"/>
          </a:p>
          <a:p>
            <a:pPr indent="-381000" lvl="0" marL="457200" marR="0" rtl="0" algn="l">
              <a:lnSpc>
                <a:spcPct val="115000"/>
              </a:lnSpc>
              <a:spcBef>
                <a:spcPts val="0"/>
              </a:spcBef>
              <a:spcAft>
                <a:spcPts val="0"/>
              </a:spcAft>
              <a:buClr>
                <a:schemeClr val="lt2"/>
              </a:buClr>
              <a:buSzPts val="2400"/>
              <a:buFont typeface="Roboto"/>
              <a:buChar char="●"/>
            </a:pPr>
            <a:r>
              <a:rPr lang="en" sz="2400"/>
              <a:t>The IP address of the service stays constant, so clients can always connect to its containers, even when they’re moved around the cluster</a:t>
            </a:r>
            <a:endParaRPr sz="2400"/>
          </a:p>
        </p:txBody>
      </p:sp>
      <p:sp>
        <p:nvSpPr>
          <p:cNvPr id="358" name="Google Shape;358;p6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Hitting a Moving Target</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Issues with Monolithic Architecture</a:t>
            </a:r>
            <a:endParaRPr b="1"/>
          </a:p>
        </p:txBody>
      </p:sp>
      <p:sp>
        <p:nvSpPr>
          <p:cNvPr id="93" name="Google Shape;93;p1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Slow release cycles and relatively infrequent updates</a:t>
            </a:r>
            <a:endParaRPr sz="2400"/>
          </a:p>
          <a:p>
            <a:pPr indent="-381000" lvl="0" marL="457200" rtl="0" algn="l">
              <a:spcBef>
                <a:spcPts val="0"/>
              </a:spcBef>
              <a:spcAft>
                <a:spcPts val="0"/>
              </a:spcAft>
              <a:buSzPts val="2400"/>
              <a:buChar char="●"/>
            </a:pPr>
            <a:r>
              <a:rPr lang="en" sz="2400"/>
              <a:t>Once new release gets ready, developers package up the whole system and hand it over to the ops team, who then deploys and monitors it</a:t>
            </a:r>
            <a:endParaRPr sz="2400"/>
          </a:p>
          <a:p>
            <a:pPr indent="-381000" lvl="0" marL="457200" rtl="0" algn="l">
              <a:spcBef>
                <a:spcPts val="0"/>
              </a:spcBef>
              <a:spcAft>
                <a:spcPts val="0"/>
              </a:spcAft>
              <a:buSzPts val="2400"/>
              <a:buChar char="●"/>
            </a:pPr>
            <a:r>
              <a:rPr lang="en" sz="2400"/>
              <a:t>In case of hardware failures, the ops team manually migrates it to the remaining healthy servers</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62"/>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Benefits of Kubernetes</a:t>
            </a:r>
            <a:endParaRPr b="1"/>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6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Benefits of Kubernetes</a:t>
            </a:r>
            <a:endParaRPr b="1"/>
          </a:p>
        </p:txBody>
      </p:sp>
      <p:sp>
        <p:nvSpPr>
          <p:cNvPr id="369" name="Google Shape;369;p6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2"/>
              </a:buClr>
              <a:buSzPts val="2400"/>
              <a:buFont typeface="Roboto"/>
              <a:buChar char="●"/>
            </a:pPr>
            <a:r>
              <a:rPr lang="en" sz="2400"/>
              <a:t>The ops team doesn’t need to deal with deploying your apps anymore because a containerized application already contains all it needs to run, the system administrators don’t need to install anything to deploy and run the app. </a:t>
            </a:r>
            <a:endParaRPr sz="2400"/>
          </a:p>
          <a:p>
            <a:pPr indent="-381000" lvl="0" marL="457200" marR="0" rtl="0" algn="l">
              <a:lnSpc>
                <a:spcPct val="115000"/>
              </a:lnSpc>
              <a:spcBef>
                <a:spcPts val="0"/>
              </a:spcBef>
              <a:spcAft>
                <a:spcPts val="0"/>
              </a:spcAft>
              <a:buClr>
                <a:schemeClr val="lt2"/>
              </a:buClr>
              <a:buSzPts val="2400"/>
              <a:buFont typeface="Roboto"/>
              <a:buChar char="●"/>
            </a:pPr>
            <a:r>
              <a:rPr lang="en" sz="2400"/>
              <a:t>On a node where Kubernetes is deployed, K8s can run the app immediately without help from sysadmins</a:t>
            </a:r>
            <a:endParaRPr sz="24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6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Tools Required for Running Kubernetes</a:t>
            </a:r>
            <a:endParaRPr b="1"/>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id="379" name="Google Shape;379;p65"/>
          <p:cNvPicPr preferRelativeResize="0"/>
          <p:nvPr/>
        </p:nvPicPr>
        <p:blipFill>
          <a:blip r:embed="rId3">
            <a:alphaModFix/>
          </a:blip>
          <a:stretch>
            <a:fillRect/>
          </a:stretch>
        </p:blipFill>
        <p:spPr>
          <a:xfrm>
            <a:off x="2305650" y="1011450"/>
            <a:ext cx="4532700" cy="3120590"/>
          </a:xfrm>
          <a:prstGeom prst="rect">
            <a:avLst/>
          </a:prstGeom>
          <a:noFill/>
          <a:ln>
            <a:noFill/>
          </a:ln>
        </p:spPr>
      </p:pic>
      <p:sp>
        <p:nvSpPr>
          <p:cNvPr id="380" name="Google Shape;380;p6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Docker - </a:t>
            </a:r>
            <a:r>
              <a:rPr b="1" lang="en" u="sng">
                <a:solidFill>
                  <a:schemeClr val="hlink"/>
                </a:solidFill>
                <a:hlinkClick r:id="rId4"/>
              </a:rPr>
              <a:t>http://docs.docker.com/engine/installation/</a:t>
            </a:r>
            <a:r>
              <a:rPr b="1" lang="en"/>
              <a:t> </a:t>
            </a:r>
            <a:endParaRPr b="1"/>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id="385" name="Google Shape;385;p66"/>
          <p:cNvPicPr preferRelativeResize="0"/>
          <p:nvPr/>
        </p:nvPicPr>
        <p:blipFill>
          <a:blip r:embed="rId3">
            <a:alphaModFix/>
          </a:blip>
          <a:stretch>
            <a:fillRect/>
          </a:stretch>
        </p:blipFill>
        <p:spPr>
          <a:xfrm>
            <a:off x="3506113" y="1537547"/>
            <a:ext cx="2131767" cy="2068397"/>
          </a:xfrm>
          <a:prstGeom prst="rect">
            <a:avLst/>
          </a:prstGeom>
          <a:noFill/>
          <a:ln>
            <a:noFill/>
          </a:ln>
        </p:spPr>
      </p:pic>
      <p:sp>
        <p:nvSpPr>
          <p:cNvPr id="386" name="Google Shape;386;p66"/>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Minikube - </a:t>
            </a:r>
            <a:r>
              <a:rPr b="1" lang="en" u="sng">
                <a:solidFill>
                  <a:schemeClr val="hlink"/>
                </a:solidFill>
                <a:hlinkClick r:id="rId4"/>
              </a:rPr>
              <a:t>http://github.com/kubernetes/minikube</a:t>
            </a:r>
            <a:r>
              <a:rPr b="1" lang="en"/>
              <a:t> </a:t>
            </a:r>
            <a:endParaRPr b="1"/>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id="391" name="Google Shape;391;p67"/>
          <p:cNvPicPr preferRelativeResize="0"/>
          <p:nvPr/>
        </p:nvPicPr>
        <p:blipFill>
          <a:blip r:embed="rId3">
            <a:alphaModFix/>
          </a:blip>
          <a:stretch>
            <a:fillRect/>
          </a:stretch>
        </p:blipFill>
        <p:spPr>
          <a:xfrm>
            <a:off x="3506125" y="1505874"/>
            <a:ext cx="2131750" cy="2131750"/>
          </a:xfrm>
          <a:prstGeom prst="rect">
            <a:avLst/>
          </a:prstGeom>
          <a:noFill/>
          <a:ln>
            <a:noFill/>
          </a:ln>
        </p:spPr>
      </p:pic>
      <p:sp>
        <p:nvSpPr>
          <p:cNvPr id="392" name="Google Shape;392;p67"/>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Kubernetes Client (KUBECTL</a:t>
            </a:r>
            <a:r>
              <a:rPr b="1" lang="en"/>
              <a:t>) </a:t>
            </a:r>
            <a:r>
              <a:rPr b="1" lang="en"/>
              <a:t>- </a:t>
            </a:r>
            <a:r>
              <a:rPr b="1" lang="en" u="sng">
                <a:solidFill>
                  <a:schemeClr val="hlink"/>
                </a:solidFill>
                <a:hlinkClick r:id="rId4"/>
              </a:rPr>
              <a:t>https://kubernetes.io/docs/tasks/tools/install-kubectl/</a:t>
            </a:r>
            <a:r>
              <a:rPr b="1" lang="en"/>
              <a:t> </a:t>
            </a:r>
            <a:endParaRPr b="1"/>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pic>
        <p:nvPicPr>
          <p:cNvPr id="397" name="Google Shape;397;p68"/>
          <p:cNvPicPr preferRelativeResize="0"/>
          <p:nvPr/>
        </p:nvPicPr>
        <p:blipFill>
          <a:blip r:embed="rId3">
            <a:alphaModFix/>
          </a:blip>
          <a:stretch>
            <a:fillRect/>
          </a:stretch>
        </p:blipFill>
        <p:spPr>
          <a:xfrm>
            <a:off x="4819650" y="1114425"/>
            <a:ext cx="2974374" cy="2914649"/>
          </a:xfrm>
          <a:prstGeom prst="rect">
            <a:avLst/>
          </a:prstGeom>
          <a:noFill/>
          <a:ln>
            <a:noFill/>
          </a:ln>
        </p:spPr>
      </p:pic>
      <p:pic>
        <p:nvPicPr>
          <p:cNvPr id="398" name="Google Shape;398;p68"/>
          <p:cNvPicPr preferRelativeResize="0"/>
          <p:nvPr/>
        </p:nvPicPr>
        <p:blipFill>
          <a:blip r:embed="rId4">
            <a:alphaModFix/>
          </a:blip>
          <a:stretch>
            <a:fillRect/>
          </a:stretch>
        </p:blipFill>
        <p:spPr>
          <a:xfrm>
            <a:off x="1123950" y="1085425"/>
            <a:ext cx="2974377" cy="297265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6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13% – Core Concepts</a:t>
            </a:r>
            <a:endParaRPr b="1"/>
          </a:p>
          <a:p>
            <a:pPr indent="0" lvl="0" marL="0" rtl="0" algn="l">
              <a:spcBef>
                <a:spcPts val="1600"/>
              </a:spcBef>
              <a:spcAft>
                <a:spcPts val="0"/>
              </a:spcAft>
              <a:buNone/>
            </a:pPr>
            <a:r>
              <a:rPr b="1" lang="en"/>
              <a:t>18% – Configuration</a:t>
            </a:r>
            <a:endParaRPr b="1"/>
          </a:p>
          <a:p>
            <a:pPr indent="0" lvl="0" marL="0" rtl="0" algn="l">
              <a:spcBef>
                <a:spcPts val="1600"/>
              </a:spcBef>
              <a:spcAft>
                <a:spcPts val="0"/>
              </a:spcAft>
              <a:buNone/>
            </a:pPr>
            <a:r>
              <a:rPr b="1" lang="en"/>
              <a:t>10% – Multi-Container Pods</a:t>
            </a:r>
            <a:endParaRPr b="1"/>
          </a:p>
          <a:p>
            <a:pPr indent="0" lvl="0" marL="0" rtl="0" algn="l">
              <a:spcBef>
                <a:spcPts val="1600"/>
              </a:spcBef>
              <a:spcAft>
                <a:spcPts val="0"/>
              </a:spcAft>
              <a:buNone/>
            </a:pPr>
            <a:r>
              <a:rPr b="1" lang="en"/>
              <a:t>18% – Observability</a:t>
            </a:r>
            <a:endParaRPr b="1"/>
          </a:p>
          <a:p>
            <a:pPr indent="0" lvl="0" marL="0" rtl="0" algn="l">
              <a:spcBef>
                <a:spcPts val="1600"/>
              </a:spcBef>
              <a:spcAft>
                <a:spcPts val="0"/>
              </a:spcAft>
              <a:buNone/>
            </a:pPr>
            <a:r>
              <a:rPr b="1" lang="en"/>
              <a:t>20% – Pod Design</a:t>
            </a:r>
            <a:endParaRPr b="1"/>
          </a:p>
          <a:p>
            <a:pPr indent="0" lvl="0" marL="0" rtl="0" algn="l">
              <a:spcBef>
                <a:spcPts val="1600"/>
              </a:spcBef>
              <a:spcAft>
                <a:spcPts val="0"/>
              </a:spcAft>
              <a:buNone/>
            </a:pPr>
            <a:r>
              <a:rPr b="1" lang="en"/>
              <a:t>13% – Services &amp; Networking</a:t>
            </a:r>
            <a:endParaRPr b="1"/>
          </a:p>
          <a:p>
            <a:pPr indent="0" lvl="0" marL="0" rtl="0" algn="l">
              <a:spcBef>
                <a:spcPts val="1600"/>
              </a:spcBef>
              <a:spcAft>
                <a:spcPts val="1600"/>
              </a:spcAft>
              <a:buNone/>
            </a:pPr>
            <a:r>
              <a:rPr b="1" lang="en"/>
              <a:t>8% – State Persistence</a:t>
            </a:r>
            <a:endParaRPr b="1"/>
          </a:p>
        </p:txBody>
      </p:sp>
      <p:sp>
        <p:nvSpPr>
          <p:cNvPr id="404" name="Google Shape;404;p69"/>
          <p:cNvSpPr txBox="1"/>
          <p:nvPr>
            <p:ph idx="1" type="subTitle"/>
          </p:nvPr>
        </p:nvSpPr>
        <p:spPr>
          <a:xfrm>
            <a:off x="265500" y="2891492"/>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Certified Kubernetes </a:t>
            </a:r>
            <a:br>
              <a:rPr lang="en"/>
            </a:br>
            <a:r>
              <a:rPr lang="en"/>
              <a:t>Application Developer (CKAD)</a:t>
            </a:r>
            <a:endParaRPr/>
          </a:p>
        </p:txBody>
      </p:sp>
      <p:pic>
        <p:nvPicPr>
          <p:cNvPr id="405" name="Google Shape;405;p69"/>
          <p:cNvPicPr preferRelativeResize="0"/>
          <p:nvPr/>
        </p:nvPicPr>
        <p:blipFill>
          <a:blip r:embed="rId3">
            <a:alphaModFix/>
          </a:blip>
          <a:stretch>
            <a:fillRect/>
          </a:stretch>
        </p:blipFill>
        <p:spPr>
          <a:xfrm>
            <a:off x="1486182" y="1016900"/>
            <a:ext cx="1603824" cy="15716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pic>
        <p:nvPicPr>
          <p:cNvPr id="410" name="Google Shape;410;p70"/>
          <p:cNvPicPr preferRelativeResize="0"/>
          <p:nvPr/>
        </p:nvPicPr>
        <p:blipFill>
          <a:blip r:embed="rId3">
            <a:alphaModFix/>
          </a:blip>
          <a:stretch>
            <a:fillRect/>
          </a:stretch>
        </p:blipFill>
        <p:spPr>
          <a:xfrm>
            <a:off x="3842956" y="-2"/>
            <a:ext cx="5301045" cy="5143504"/>
          </a:xfrm>
          <a:prstGeom prst="rect">
            <a:avLst/>
          </a:prstGeom>
          <a:noFill/>
          <a:ln>
            <a:noFill/>
          </a:ln>
        </p:spPr>
      </p:pic>
      <p:sp>
        <p:nvSpPr>
          <p:cNvPr id="411" name="Google Shape;411;p70"/>
          <p:cNvSpPr txBox="1"/>
          <p:nvPr>
            <p:ph idx="4294967295" type="body"/>
          </p:nvPr>
        </p:nvSpPr>
        <p:spPr>
          <a:xfrm>
            <a:off x="57150" y="4696825"/>
            <a:ext cx="8382000" cy="44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Minikube - </a:t>
            </a:r>
            <a:r>
              <a:rPr b="1" lang="en" u="sng">
                <a:solidFill>
                  <a:schemeClr val="hlink"/>
                </a:solidFill>
                <a:hlinkClick r:id="rId4"/>
              </a:rPr>
              <a:t>http://github.com/kubernetes/minikube</a:t>
            </a:r>
            <a:r>
              <a:rPr b="1" lang="en"/>
              <a:t> </a:t>
            </a:r>
            <a:endParaRPr b="1"/>
          </a:p>
        </p:txBody>
      </p:sp>
      <p:sp>
        <p:nvSpPr>
          <p:cNvPr id="412" name="Google Shape;412;p7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Minikube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7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Minikube</a:t>
            </a:r>
            <a:endParaRPr b="1"/>
          </a:p>
        </p:txBody>
      </p:sp>
      <p:sp>
        <p:nvSpPr>
          <p:cNvPr id="418" name="Google Shape;418;p7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The Kubernetes architecture consists of the master and worker nodes</a:t>
            </a:r>
            <a:endParaRPr sz="2400"/>
          </a:p>
          <a:p>
            <a:pPr indent="-381000" lvl="0" marL="457200" rtl="0" algn="l">
              <a:spcBef>
                <a:spcPts val="0"/>
              </a:spcBef>
              <a:spcAft>
                <a:spcPts val="0"/>
              </a:spcAft>
              <a:buSzPts val="2400"/>
              <a:buChar char="●"/>
            </a:pPr>
            <a:r>
              <a:rPr lang="en" sz="2400"/>
              <a:t>Minikube is a tool that makes it easy to run Kubernetes locally</a:t>
            </a:r>
            <a:endParaRPr sz="2400"/>
          </a:p>
          <a:p>
            <a:pPr indent="-381000" lvl="0" marL="457200" rtl="0" algn="l">
              <a:spcBef>
                <a:spcPts val="0"/>
              </a:spcBef>
              <a:spcAft>
                <a:spcPts val="0"/>
              </a:spcAft>
              <a:buSzPts val="2400"/>
              <a:buChar char="●"/>
            </a:pPr>
            <a:r>
              <a:rPr lang="en" sz="2400"/>
              <a:t>Minikube runs a single-node Kubernetes cluster on your laptop to use kubernetes for practice or development</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Microservice</a:t>
            </a:r>
            <a:r>
              <a:rPr b="1" lang="en"/>
              <a:t> Architecture</a:t>
            </a:r>
            <a:endParaRPr b="1"/>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72"/>
          <p:cNvSpPr txBox="1"/>
          <p:nvPr>
            <p:ph type="title"/>
          </p:nvPr>
        </p:nvSpPr>
        <p:spPr>
          <a:xfrm>
            <a:off x="475500" y="1258525"/>
            <a:ext cx="82221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9500"/>
              <a:t>m</a:t>
            </a:r>
            <a:r>
              <a:rPr lang="en" sz="9500"/>
              <a:t>inikube start</a:t>
            </a:r>
            <a:endParaRPr sz="9500"/>
          </a:p>
        </p:txBody>
      </p:sp>
      <p:sp>
        <p:nvSpPr>
          <p:cNvPr id="424" name="Google Shape;424;p72"/>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To start your local Kubernetes cluster using minikube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pic>
        <p:nvPicPr>
          <p:cNvPr id="429" name="Google Shape;429;p73"/>
          <p:cNvPicPr preferRelativeResize="0"/>
          <p:nvPr/>
        </p:nvPicPr>
        <p:blipFill>
          <a:blip r:embed="rId3">
            <a:alphaModFix/>
          </a:blip>
          <a:stretch>
            <a:fillRect/>
          </a:stretch>
        </p:blipFill>
        <p:spPr>
          <a:xfrm>
            <a:off x="152400" y="2046475"/>
            <a:ext cx="8839201" cy="3001525"/>
          </a:xfrm>
          <a:prstGeom prst="rect">
            <a:avLst/>
          </a:prstGeom>
          <a:noFill/>
          <a:ln>
            <a:noFill/>
          </a:ln>
        </p:spPr>
      </p:pic>
      <p:sp>
        <p:nvSpPr>
          <p:cNvPr id="430" name="Google Shape;430;p73"/>
          <p:cNvSpPr txBox="1"/>
          <p:nvPr>
            <p:ph idx="4294967295" type="body"/>
          </p:nvPr>
        </p:nvSpPr>
        <p:spPr>
          <a:xfrm>
            <a:off x="243575" y="480475"/>
            <a:ext cx="8222100" cy="19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the command </a:t>
            </a:r>
            <a:endParaRPr/>
          </a:p>
          <a:p>
            <a:pPr indent="0" lvl="0" marL="0" rtl="0" algn="l">
              <a:spcBef>
                <a:spcPts val="1600"/>
              </a:spcBef>
              <a:spcAft>
                <a:spcPts val="0"/>
              </a:spcAft>
              <a:buNone/>
            </a:pPr>
            <a:r>
              <a:rPr lang="en"/>
              <a:t>Minikube start or Sudo minikube start</a:t>
            </a:r>
            <a:endParaRPr/>
          </a:p>
          <a:p>
            <a:pPr indent="0" lvl="0" marL="0" rtl="0" algn="l">
              <a:spcBef>
                <a:spcPts val="1600"/>
              </a:spcBef>
              <a:spcAft>
                <a:spcPts val="1600"/>
              </a:spcAft>
              <a:buNone/>
            </a:pPr>
            <a:r>
              <a:rPr lang="en"/>
              <a:t>Wait until it is done, configured and ready to use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74"/>
          <p:cNvSpPr txBox="1"/>
          <p:nvPr>
            <p:ph type="title"/>
          </p:nvPr>
        </p:nvSpPr>
        <p:spPr>
          <a:xfrm>
            <a:off x="475500" y="1258525"/>
            <a:ext cx="82221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8800"/>
              <a:t>minikube status</a:t>
            </a:r>
            <a:endParaRPr sz="8800"/>
          </a:p>
        </p:txBody>
      </p:sp>
      <p:sp>
        <p:nvSpPr>
          <p:cNvPr id="436" name="Google Shape;436;p74"/>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To find the current state of minikube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pic>
        <p:nvPicPr>
          <p:cNvPr id="441" name="Google Shape;441;p75"/>
          <p:cNvPicPr preferRelativeResize="0"/>
          <p:nvPr/>
        </p:nvPicPr>
        <p:blipFill>
          <a:blip r:embed="rId3">
            <a:alphaModFix/>
          </a:blip>
          <a:stretch>
            <a:fillRect/>
          </a:stretch>
        </p:blipFill>
        <p:spPr>
          <a:xfrm>
            <a:off x="56900" y="2280750"/>
            <a:ext cx="9087100" cy="2412525"/>
          </a:xfrm>
          <a:prstGeom prst="rect">
            <a:avLst/>
          </a:prstGeom>
          <a:noFill/>
          <a:ln>
            <a:noFill/>
          </a:ln>
        </p:spPr>
      </p:pic>
      <p:sp>
        <p:nvSpPr>
          <p:cNvPr id="442" name="Google Shape;442;p75"/>
          <p:cNvSpPr txBox="1"/>
          <p:nvPr>
            <p:ph idx="4294967295" type="body"/>
          </p:nvPr>
        </p:nvSpPr>
        <p:spPr>
          <a:xfrm>
            <a:off x="191000" y="57525"/>
            <a:ext cx="8520600" cy="20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Run the command </a:t>
            </a:r>
            <a:endParaRPr b="1"/>
          </a:p>
          <a:p>
            <a:pPr indent="0" lvl="0" marL="0" rtl="0" algn="l">
              <a:spcBef>
                <a:spcPts val="1600"/>
              </a:spcBef>
              <a:spcAft>
                <a:spcPts val="0"/>
              </a:spcAft>
              <a:buNone/>
            </a:pPr>
            <a:r>
              <a:rPr b="1" lang="en"/>
              <a:t>Minikube status or Sudo minikube status</a:t>
            </a:r>
            <a:endParaRPr b="1"/>
          </a:p>
          <a:p>
            <a:pPr indent="0" lvl="0" marL="0" rtl="0" algn="l">
              <a:spcBef>
                <a:spcPts val="1600"/>
              </a:spcBef>
              <a:spcAft>
                <a:spcPts val="160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76"/>
          <p:cNvSpPr txBox="1"/>
          <p:nvPr>
            <p:ph type="title"/>
          </p:nvPr>
        </p:nvSpPr>
        <p:spPr>
          <a:xfrm>
            <a:off x="475500" y="1258525"/>
            <a:ext cx="82221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t>kubectl cluster-info</a:t>
            </a:r>
            <a:endParaRPr sz="7200"/>
          </a:p>
        </p:txBody>
      </p:sp>
      <p:sp>
        <p:nvSpPr>
          <p:cNvPr id="448" name="Google Shape;448;p76"/>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To find the state of the kubernetes cluster in minikube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pic>
        <p:nvPicPr>
          <p:cNvPr id="453" name="Google Shape;453;p77"/>
          <p:cNvPicPr preferRelativeResize="0"/>
          <p:nvPr/>
        </p:nvPicPr>
        <p:blipFill>
          <a:blip r:embed="rId3">
            <a:alphaModFix/>
          </a:blip>
          <a:stretch>
            <a:fillRect/>
          </a:stretch>
        </p:blipFill>
        <p:spPr>
          <a:xfrm>
            <a:off x="152400" y="1582620"/>
            <a:ext cx="8839201" cy="3341900"/>
          </a:xfrm>
          <a:prstGeom prst="rect">
            <a:avLst/>
          </a:prstGeom>
          <a:noFill/>
          <a:ln>
            <a:noFill/>
          </a:ln>
        </p:spPr>
      </p:pic>
      <p:sp>
        <p:nvSpPr>
          <p:cNvPr id="454" name="Google Shape;454;p77"/>
          <p:cNvSpPr txBox="1"/>
          <p:nvPr>
            <p:ph idx="4294967295" type="body"/>
          </p:nvPr>
        </p:nvSpPr>
        <p:spPr>
          <a:xfrm>
            <a:off x="191000" y="57525"/>
            <a:ext cx="8520600" cy="20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Run the command </a:t>
            </a:r>
            <a:endParaRPr b="1"/>
          </a:p>
          <a:p>
            <a:pPr indent="0" lvl="0" marL="0" rtl="0" algn="l">
              <a:spcBef>
                <a:spcPts val="1600"/>
              </a:spcBef>
              <a:spcAft>
                <a:spcPts val="0"/>
              </a:spcAft>
              <a:buNone/>
            </a:pPr>
            <a:r>
              <a:rPr b="1" lang="en"/>
              <a:t>sudo kubectl cluster-info or kubectl cluster-info</a:t>
            </a:r>
            <a:endParaRPr b="1"/>
          </a:p>
          <a:p>
            <a:pPr indent="0" lvl="0" marL="0" rtl="0" algn="l">
              <a:spcBef>
                <a:spcPts val="1600"/>
              </a:spcBef>
              <a:spcAft>
                <a:spcPts val="160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7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Nodes</a:t>
            </a:r>
            <a:endParaRPr b="1"/>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7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Nodes</a:t>
            </a:r>
            <a:endParaRPr b="1"/>
          </a:p>
        </p:txBody>
      </p:sp>
      <p:sp>
        <p:nvSpPr>
          <p:cNvPr id="465" name="Google Shape;465;p7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A group of servers is called a cluster</a:t>
            </a:r>
            <a:endParaRPr sz="2400"/>
          </a:p>
          <a:p>
            <a:pPr indent="-381000" lvl="0" marL="457200" rtl="0" algn="l">
              <a:spcBef>
                <a:spcPts val="0"/>
              </a:spcBef>
              <a:spcAft>
                <a:spcPts val="0"/>
              </a:spcAft>
              <a:buSzPts val="2400"/>
              <a:buChar char="●"/>
            </a:pPr>
            <a:r>
              <a:rPr lang="en" sz="2400"/>
              <a:t>A K8s cluster consists of master and worker nodes</a:t>
            </a:r>
            <a:endParaRPr sz="2400"/>
          </a:p>
          <a:p>
            <a:pPr indent="-381000" lvl="0" marL="457200" rtl="0" algn="l">
              <a:spcBef>
                <a:spcPts val="0"/>
              </a:spcBef>
              <a:spcAft>
                <a:spcPts val="0"/>
              </a:spcAft>
              <a:buSzPts val="2400"/>
              <a:buChar char="●"/>
            </a:pPr>
            <a:r>
              <a:rPr lang="en" sz="2400"/>
              <a:t>The master node acts as a manager</a:t>
            </a:r>
            <a:endParaRPr sz="2400"/>
          </a:p>
          <a:p>
            <a:pPr indent="-381000" lvl="0" marL="457200" rtl="0" algn="l">
              <a:spcBef>
                <a:spcPts val="0"/>
              </a:spcBef>
              <a:spcAft>
                <a:spcPts val="0"/>
              </a:spcAft>
              <a:buSzPts val="2400"/>
              <a:buChar char="●"/>
            </a:pPr>
            <a:r>
              <a:rPr lang="en" sz="2400"/>
              <a:t>Worker nodes are servers or systems on which K8s deploys and runs applications</a:t>
            </a:r>
            <a:endParaRPr sz="24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80"/>
          <p:cNvSpPr txBox="1"/>
          <p:nvPr>
            <p:ph type="title"/>
          </p:nvPr>
        </p:nvSpPr>
        <p:spPr>
          <a:xfrm>
            <a:off x="475500" y="1258525"/>
            <a:ext cx="82221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600"/>
              <a:t>k</a:t>
            </a:r>
            <a:r>
              <a:rPr lang="en" sz="7600"/>
              <a:t>ubectl get nodes</a:t>
            </a:r>
            <a:endParaRPr sz="7600"/>
          </a:p>
        </p:txBody>
      </p:sp>
      <p:sp>
        <p:nvSpPr>
          <p:cNvPr id="471" name="Google Shape;471;p80"/>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To list nodes in a kubernetes cluster</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pic>
        <p:nvPicPr>
          <p:cNvPr id="476" name="Google Shape;476;p81"/>
          <p:cNvPicPr preferRelativeResize="0"/>
          <p:nvPr/>
        </p:nvPicPr>
        <p:blipFill rotWithShape="1">
          <a:blip r:embed="rId3">
            <a:alphaModFix/>
          </a:blip>
          <a:srcRect b="9999" l="0" r="0" t="0"/>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Breaking down big applications into smaller components</a:t>
            </a:r>
            <a:endParaRPr sz="2400"/>
          </a:p>
          <a:p>
            <a:pPr indent="-381000" lvl="0" marL="457200" rtl="0" algn="l">
              <a:spcBef>
                <a:spcPts val="0"/>
              </a:spcBef>
              <a:spcAft>
                <a:spcPts val="0"/>
              </a:spcAft>
              <a:buSzPts val="2400"/>
              <a:buChar char="●"/>
            </a:pPr>
            <a:r>
              <a:rPr lang="en" sz="2400"/>
              <a:t>Microservices are decoupled from each other</a:t>
            </a:r>
            <a:endParaRPr sz="2400"/>
          </a:p>
        </p:txBody>
      </p:sp>
      <p:sp>
        <p:nvSpPr>
          <p:cNvPr id="104" name="Google Shape;104;p1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Microservice</a:t>
            </a:r>
            <a:r>
              <a:rPr b="1" lang="en"/>
              <a:t> Architecture</a:t>
            </a:r>
            <a:endParaRPr b="1"/>
          </a:p>
        </p:txBody>
      </p:sp>
      <p:pic>
        <p:nvPicPr>
          <p:cNvPr id="105" name="Google Shape;105;p19"/>
          <p:cNvPicPr preferRelativeResize="0"/>
          <p:nvPr/>
        </p:nvPicPr>
        <p:blipFill rotWithShape="1">
          <a:blip r:embed="rId3">
            <a:alphaModFix/>
          </a:blip>
          <a:srcRect b="0" l="35583" r="0" t="0"/>
          <a:stretch/>
        </p:blipFill>
        <p:spPr>
          <a:xfrm>
            <a:off x="3765750" y="223688"/>
            <a:ext cx="5035350" cy="46961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82"/>
          <p:cNvSpPr txBox="1"/>
          <p:nvPr>
            <p:ph type="title"/>
          </p:nvPr>
        </p:nvSpPr>
        <p:spPr>
          <a:xfrm>
            <a:off x="475500" y="1258525"/>
            <a:ext cx="82221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t>kubectl describe node &lt;name&gt;</a:t>
            </a:r>
            <a:endParaRPr sz="4500"/>
          </a:p>
        </p:txBody>
      </p:sp>
      <p:sp>
        <p:nvSpPr>
          <p:cNvPr id="482" name="Google Shape;482;p82"/>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To get a description of a kubernetes node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pic>
        <p:nvPicPr>
          <p:cNvPr id="487" name="Google Shape;487;p83"/>
          <p:cNvPicPr preferRelativeResize="0"/>
          <p:nvPr/>
        </p:nvPicPr>
        <p:blipFill rotWithShape="1">
          <a:blip r:embed="rId3">
            <a:alphaModFix/>
          </a:blip>
          <a:srcRect b="9999" l="0" r="0" t="0"/>
          <a:stretch/>
        </p:blipFill>
        <p:spPr>
          <a:xfrm>
            <a:off x="0" y="0"/>
            <a:ext cx="9144000"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8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Alias</a:t>
            </a:r>
            <a:endParaRPr b="1"/>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8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Alias</a:t>
            </a:r>
            <a:endParaRPr b="1"/>
          </a:p>
        </p:txBody>
      </p:sp>
      <p:sp>
        <p:nvSpPr>
          <p:cNvPr id="498" name="Google Shape;498;p8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The linux alias command enables us to shorten lengthy and frequently used commands with an alias.</a:t>
            </a:r>
            <a:endParaRPr sz="24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86"/>
          <p:cNvSpPr txBox="1"/>
          <p:nvPr>
            <p:ph type="title"/>
          </p:nvPr>
        </p:nvSpPr>
        <p:spPr>
          <a:xfrm>
            <a:off x="475500" y="1258525"/>
            <a:ext cx="82221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t>alias</a:t>
            </a:r>
            <a:r>
              <a:rPr lang="en" sz="4500"/>
              <a:t> &lt;alias&gt;=&lt;command&gt;</a:t>
            </a:r>
            <a:endParaRPr sz="4500"/>
          </a:p>
        </p:txBody>
      </p:sp>
      <p:sp>
        <p:nvSpPr>
          <p:cNvPr id="504" name="Google Shape;504;p86"/>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To use an alias to shorten lengthy and frequently used kubectl commands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pic>
        <p:nvPicPr>
          <p:cNvPr id="509" name="Google Shape;509;p87"/>
          <p:cNvPicPr preferRelativeResize="0"/>
          <p:nvPr/>
        </p:nvPicPr>
        <p:blipFill rotWithShape="1">
          <a:blip r:embed="rId3">
            <a:alphaModFix/>
          </a:blip>
          <a:srcRect b="9999" l="0" r="0" t="0"/>
          <a:stretch/>
        </p:blipFill>
        <p:spPr>
          <a:xfrm>
            <a:off x="0" y="0"/>
            <a:ext cx="9144000" cy="5143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8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Pods</a:t>
            </a:r>
            <a:endParaRPr b="1"/>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8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To run an application on K8s, the most basic condition is the </a:t>
            </a:r>
            <a:r>
              <a:rPr b="1" lang="en" sz="2400"/>
              <a:t>application must be containerized</a:t>
            </a:r>
            <a:endParaRPr b="1" sz="2400"/>
          </a:p>
          <a:p>
            <a:pPr indent="-381000" lvl="0" marL="457200" rtl="0" algn="l">
              <a:spcBef>
                <a:spcPts val="0"/>
              </a:spcBef>
              <a:spcAft>
                <a:spcPts val="0"/>
              </a:spcAft>
              <a:buSzPts val="2400"/>
              <a:buChar char="●"/>
            </a:pPr>
            <a:r>
              <a:rPr lang="en" sz="2400"/>
              <a:t>K8s does not deploy the application’s container directly like Docker</a:t>
            </a:r>
            <a:endParaRPr sz="2400"/>
          </a:p>
          <a:p>
            <a:pPr indent="-381000" lvl="0" marL="457200" rtl="0" algn="l">
              <a:spcBef>
                <a:spcPts val="0"/>
              </a:spcBef>
              <a:spcAft>
                <a:spcPts val="0"/>
              </a:spcAft>
              <a:buSzPts val="2400"/>
              <a:buChar char="●"/>
            </a:pPr>
            <a:r>
              <a:rPr lang="en" sz="2400"/>
              <a:t>K8s wraps the application container or group of containers together into a </a:t>
            </a:r>
            <a:r>
              <a:rPr b="1" lang="en" sz="2400"/>
              <a:t>Pod</a:t>
            </a:r>
            <a:endParaRPr b="1" sz="2400"/>
          </a:p>
        </p:txBody>
      </p:sp>
      <p:sp>
        <p:nvSpPr>
          <p:cNvPr id="520" name="Google Shape;520;p8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Pods</a:t>
            </a:r>
            <a:endParaRPr b="1"/>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9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Each pod is like a separate logical machine with its own IP, hostname, processes, and so on, running a single application.</a:t>
            </a:r>
            <a:endParaRPr b="1" sz="2400"/>
          </a:p>
        </p:txBody>
      </p:sp>
      <p:sp>
        <p:nvSpPr>
          <p:cNvPr id="526" name="Google Shape;526;p9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Pods</a:t>
            </a:r>
            <a:endParaRPr b="1"/>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pic>
        <p:nvPicPr>
          <p:cNvPr id="531" name="Google Shape;531;p91"/>
          <p:cNvPicPr preferRelativeResize="0"/>
          <p:nvPr/>
        </p:nvPicPr>
        <p:blipFill rotWithShape="1">
          <a:blip r:embed="rId3">
            <a:alphaModFix/>
          </a:blip>
          <a:srcRect b="0" l="0" r="0" t="0"/>
          <a:stretch/>
        </p:blipFill>
        <p:spPr>
          <a:xfrm>
            <a:off x="0" y="0"/>
            <a:ext cx="9143999" cy="5136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Microservice Architecture</a:t>
            </a:r>
            <a:endParaRPr b="1"/>
          </a:p>
        </p:txBody>
      </p:sp>
      <p:sp>
        <p:nvSpPr>
          <p:cNvPr id="111" name="Google Shape;111;p2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They can be developed, deployed, updated, and scaled individually</a:t>
            </a:r>
            <a:endParaRPr sz="2400"/>
          </a:p>
        </p:txBody>
      </p:sp>
      <p:pic>
        <p:nvPicPr>
          <p:cNvPr id="112" name="Google Shape;112;p20"/>
          <p:cNvPicPr preferRelativeResize="0"/>
          <p:nvPr/>
        </p:nvPicPr>
        <p:blipFill rotWithShape="1">
          <a:blip r:embed="rId3">
            <a:alphaModFix/>
          </a:blip>
          <a:srcRect b="0" l="35583" r="0" t="0"/>
          <a:stretch/>
        </p:blipFill>
        <p:spPr>
          <a:xfrm>
            <a:off x="3765750" y="223688"/>
            <a:ext cx="5035350" cy="46961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9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All the containers in a pod will appear to be running on the same logical machine.</a:t>
            </a:r>
            <a:endParaRPr sz="2400"/>
          </a:p>
          <a:p>
            <a:pPr indent="-381000" lvl="0" marL="457200" rtl="0" algn="l">
              <a:spcBef>
                <a:spcPts val="0"/>
              </a:spcBef>
              <a:spcAft>
                <a:spcPts val="0"/>
              </a:spcAft>
              <a:buSzPts val="2400"/>
              <a:buChar char="●"/>
            </a:pPr>
            <a:r>
              <a:rPr lang="en" sz="2400"/>
              <a:t>A Pod with multiple containers will always run on the same worker node.</a:t>
            </a:r>
            <a:endParaRPr sz="2400"/>
          </a:p>
        </p:txBody>
      </p:sp>
      <p:sp>
        <p:nvSpPr>
          <p:cNvPr id="537" name="Google Shape;537;p9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Pods</a:t>
            </a:r>
            <a:endParaRPr b="1"/>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9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t/>
            </a:r>
            <a:endParaRPr sz="2400"/>
          </a:p>
        </p:txBody>
      </p:sp>
      <p:sp>
        <p:nvSpPr>
          <p:cNvPr id="543" name="Google Shape;543;p9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Why Pods?</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Microservice Architecture</a:t>
            </a:r>
            <a:endParaRPr b="1"/>
          </a:p>
        </p:txBody>
      </p:sp>
      <p:sp>
        <p:nvSpPr>
          <p:cNvPr id="118" name="Google Shape;118;p21"/>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Making a c</a:t>
            </a:r>
            <a:r>
              <a:rPr lang="en" sz="2400"/>
              <a:t>hange to any component is convenient and new technology can be adopt where needed</a:t>
            </a:r>
            <a:endParaRPr sz="2400"/>
          </a:p>
        </p:txBody>
      </p:sp>
      <p:pic>
        <p:nvPicPr>
          <p:cNvPr id="119" name="Google Shape;119;p21"/>
          <p:cNvPicPr preferRelativeResize="0"/>
          <p:nvPr/>
        </p:nvPicPr>
        <p:blipFill rotWithShape="1">
          <a:blip r:embed="rId3">
            <a:alphaModFix/>
          </a:blip>
          <a:srcRect b="0" l="35583" r="0" t="0"/>
          <a:stretch/>
        </p:blipFill>
        <p:spPr>
          <a:xfrm>
            <a:off x="3765750" y="223688"/>
            <a:ext cx="5035350" cy="4696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